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3293" r:id="rId4"/>
    <p:sldId id="4060" r:id="rId5"/>
    <p:sldId id="4061" r:id="rId6"/>
    <p:sldId id="4062" r:id="rId7"/>
    <p:sldId id="4063" r:id="rId8"/>
    <p:sldId id="4066" r:id="rId9"/>
    <p:sldId id="4064" r:id="rId10"/>
    <p:sldId id="3294" r:id="rId11"/>
    <p:sldId id="3295" r:id="rId12"/>
    <p:sldId id="4041" r:id="rId13"/>
    <p:sldId id="3296" r:id="rId14"/>
    <p:sldId id="3338" r:id="rId15"/>
    <p:sldId id="4042" r:id="rId16"/>
    <p:sldId id="4043" r:id="rId17"/>
    <p:sldId id="4044" r:id="rId18"/>
    <p:sldId id="4045" r:id="rId19"/>
    <p:sldId id="4047" r:id="rId20"/>
    <p:sldId id="4048" r:id="rId21"/>
    <p:sldId id="4050" r:id="rId22"/>
    <p:sldId id="4051" r:id="rId23"/>
    <p:sldId id="4049" r:id="rId24"/>
    <p:sldId id="4052" r:id="rId25"/>
    <p:sldId id="4053" r:id="rId26"/>
    <p:sldId id="4056" r:id="rId27"/>
    <p:sldId id="4055" r:id="rId28"/>
    <p:sldId id="4057" r:id="rId29"/>
    <p:sldId id="4058" r:id="rId30"/>
    <p:sldId id="4059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5BA64-A197-420A-89EF-B4A9166FBE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D7A42D-CBFF-4DF3-B060-39F449C30715}">
      <dgm:prSet/>
      <dgm:spPr/>
      <dgm:t>
        <a:bodyPr/>
        <a:lstStyle/>
        <a:p>
          <a:r>
            <a:rPr lang="it-IT" b="1"/>
            <a:t>Ente avvalso della Regione Toscana</a:t>
          </a:r>
          <a:r>
            <a:rPr lang="it-IT"/>
            <a:t> (in qualità di Soggetto Aggregatore) per lo svolgimento delle procedure di gara relative alle forniture di energia elettrica, gas naturale e combustibili per riscaldamento e per gli interventi di efficientamento energetico (art. 42bis, comma 2, L.R. n. 38/2007, così come integrato dalla L.R. n. 37/2015)</a:t>
          </a:r>
          <a:endParaRPr lang="en-US"/>
        </a:p>
      </dgm:t>
    </dgm:pt>
    <dgm:pt modelId="{D9664FE2-9040-44CA-B84D-02008C9E8349}" type="parTrans" cxnId="{637C4A29-AC52-4B6D-8A30-104BD41D206E}">
      <dgm:prSet/>
      <dgm:spPr/>
      <dgm:t>
        <a:bodyPr/>
        <a:lstStyle/>
        <a:p>
          <a:endParaRPr lang="en-US"/>
        </a:p>
      </dgm:t>
    </dgm:pt>
    <dgm:pt modelId="{6F9921E9-C343-4438-A144-AE66644A52B3}" type="sibTrans" cxnId="{637C4A29-AC52-4B6D-8A30-104BD41D206E}">
      <dgm:prSet/>
      <dgm:spPr/>
      <dgm:t>
        <a:bodyPr/>
        <a:lstStyle/>
        <a:p>
          <a:endParaRPr lang="en-US"/>
        </a:p>
      </dgm:t>
    </dgm:pt>
    <dgm:pt modelId="{620B3B24-0D43-450E-9366-3983F3240034}">
      <dgm:prSet/>
      <dgm:spPr/>
      <dgm:t>
        <a:bodyPr/>
        <a:lstStyle/>
        <a:p>
          <a:r>
            <a:rPr lang="it-IT" b="1"/>
            <a:t>Società </a:t>
          </a:r>
          <a:r>
            <a:rPr lang="it-IT" b="1" i="1"/>
            <a:t>in house</a:t>
          </a:r>
          <a:r>
            <a:rPr lang="it-IT" b="1"/>
            <a:t> della Regione Toscana</a:t>
          </a:r>
          <a:r>
            <a:rPr lang="it-IT"/>
            <a:t> svolgendo anche gare su delega per singoli enti, ovvero gare di accordo quadro per tutte le pubbliche amministrazioni toscane (dal 25 gennaio 2019)</a:t>
          </a:r>
          <a:endParaRPr lang="en-US"/>
        </a:p>
      </dgm:t>
    </dgm:pt>
    <dgm:pt modelId="{BBFFA3CA-8B97-475F-8F21-3B237D44D35A}" type="parTrans" cxnId="{88095D61-EDD0-469B-8C77-373DD7F1E870}">
      <dgm:prSet/>
      <dgm:spPr/>
      <dgm:t>
        <a:bodyPr/>
        <a:lstStyle/>
        <a:p>
          <a:endParaRPr lang="en-US"/>
        </a:p>
      </dgm:t>
    </dgm:pt>
    <dgm:pt modelId="{8A726CBB-4F54-4B87-90A8-B2F4F9EA15C3}" type="sibTrans" cxnId="{88095D61-EDD0-469B-8C77-373DD7F1E870}">
      <dgm:prSet/>
      <dgm:spPr/>
      <dgm:t>
        <a:bodyPr/>
        <a:lstStyle/>
        <a:p>
          <a:endParaRPr lang="en-US"/>
        </a:p>
      </dgm:t>
    </dgm:pt>
    <dgm:pt modelId="{823CC269-895E-4CAC-A3C2-94745EB68EBF}">
      <dgm:prSet/>
      <dgm:spPr/>
      <dgm:t>
        <a:bodyPr/>
        <a:lstStyle/>
        <a:p>
          <a:r>
            <a:rPr lang="it-IT" b="1" dirty="0"/>
            <a:t>Energy Service Company</a:t>
          </a:r>
          <a:r>
            <a:rPr lang="it-IT" dirty="0"/>
            <a:t> (</a:t>
          </a:r>
          <a:r>
            <a:rPr lang="it-IT" dirty="0" err="1"/>
            <a:t>ESCo</a:t>
          </a:r>
          <a:r>
            <a:rPr lang="it-IT" dirty="0"/>
            <a:t>) pubblica: società specializzate in efficientamento energetico che si fanno personalmente carico di costi e rischi derivanti da tipologie di interventi incentrati sull’efficientamento energetico, oltre che a studiare e valutare con attenzione, di volta in volta e su singoli interventi, le potenzialità di risparmio energetico </a:t>
          </a:r>
          <a:endParaRPr lang="en-US" dirty="0"/>
        </a:p>
      </dgm:t>
    </dgm:pt>
    <dgm:pt modelId="{C00C2609-8E5D-4C79-B525-3AC94F4C5240}" type="parTrans" cxnId="{007F7E98-F594-4861-97F6-06C50A142DBB}">
      <dgm:prSet/>
      <dgm:spPr/>
      <dgm:t>
        <a:bodyPr/>
        <a:lstStyle/>
        <a:p>
          <a:endParaRPr lang="en-US"/>
        </a:p>
      </dgm:t>
    </dgm:pt>
    <dgm:pt modelId="{A40E1FFC-F4E9-4AFD-8A05-BC539B5BB461}" type="sibTrans" cxnId="{007F7E98-F594-4861-97F6-06C50A142DBB}">
      <dgm:prSet/>
      <dgm:spPr/>
      <dgm:t>
        <a:bodyPr/>
        <a:lstStyle/>
        <a:p>
          <a:endParaRPr lang="en-US"/>
        </a:p>
      </dgm:t>
    </dgm:pt>
    <dgm:pt modelId="{9FF5AF68-F2F0-4528-8E27-0BDE8A072194}" type="pres">
      <dgm:prSet presAssocID="{CAF5BA64-A197-420A-89EF-B4A9166FBED4}" presName="linear" presStyleCnt="0">
        <dgm:presLayoutVars>
          <dgm:animLvl val="lvl"/>
          <dgm:resizeHandles val="exact"/>
        </dgm:presLayoutVars>
      </dgm:prSet>
      <dgm:spPr/>
    </dgm:pt>
    <dgm:pt modelId="{DE00A523-94C5-4BB6-9E39-0FE912292CEE}" type="pres">
      <dgm:prSet presAssocID="{C9D7A42D-CBFF-4DF3-B060-39F449C3071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3374617-67D4-44EF-BA36-6340D77DF0E9}" type="pres">
      <dgm:prSet presAssocID="{6F9921E9-C343-4438-A144-AE66644A52B3}" presName="spacer" presStyleCnt="0"/>
      <dgm:spPr/>
    </dgm:pt>
    <dgm:pt modelId="{453D79F3-548D-4068-B39C-051B97406ED9}" type="pres">
      <dgm:prSet presAssocID="{620B3B24-0D43-450E-9366-3983F324003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B1269A0-C513-4560-B13A-2BF774D20316}" type="pres">
      <dgm:prSet presAssocID="{8A726CBB-4F54-4B87-90A8-B2F4F9EA15C3}" presName="spacer" presStyleCnt="0"/>
      <dgm:spPr/>
    </dgm:pt>
    <dgm:pt modelId="{AA58BFF6-8834-4FAB-9E31-6FBE6395C4B0}" type="pres">
      <dgm:prSet presAssocID="{823CC269-895E-4CAC-A3C2-94745EB68EB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FAE1B04-E18E-46D7-B3EF-E64B3032DC92}" type="presOf" srcId="{620B3B24-0D43-450E-9366-3983F3240034}" destId="{453D79F3-548D-4068-B39C-051B97406ED9}" srcOrd="0" destOrd="0" presId="urn:microsoft.com/office/officeart/2005/8/layout/vList2"/>
    <dgm:cxn modelId="{637C4A29-AC52-4B6D-8A30-104BD41D206E}" srcId="{CAF5BA64-A197-420A-89EF-B4A9166FBED4}" destId="{C9D7A42D-CBFF-4DF3-B060-39F449C30715}" srcOrd="0" destOrd="0" parTransId="{D9664FE2-9040-44CA-B84D-02008C9E8349}" sibTransId="{6F9921E9-C343-4438-A144-AE66644A52B3}"/>
    <dgm:cxn modelId="{8A6A5E2E-32C2-4FE7-A263-04F1F59FC0E6}" type="presOf" srcId="{CAF5BA64-A197-420A-89EF-B4A9166FBED4}" destId="{9FF5AF68-F2F0-4528-8E27-0BDE8A072194}" srcOrd="0" destOrd="0" presId="urn:microsoft.com/office/officeart/2005/8/layout/vList2"/>
    <dgm:cxn modelId="{88095D61-EDD0-469B-8C77-373DD7F1E870}" srcId="{CAF5BA64-A197-420A-89EF-B4A9166FBED4}" destId="{620B3B24-0D43-450E-9366-3983F3240034}" srcOrd="1" destOrd="0" parTransId="{BBFFA3CA-8B97-475F-8F21-3B237D44D35A}" sibTransId="{8A726CBB-4F54-4B87-90A8-B2F4F9EA15C3}"/>
    <dgm:cxn modelId="{7E03D392-DD2B-4DCF-8C2E-EAB789BBA5FB}" type="presOf" srcId="{823CC269-895E-4CAC-A3C2-94745EB68EBF}" destId="{AA58BFF6-8834-4FAB-9E31-6FBE6395C4B0}" srcOrd="0" destOrd="0" presId="urn:microsoft.com/office/officeart/2005/8/layout/vList2"/>
    <dgm:cxn modelId="{007F7E98-F594-4861-97F6-06C50A142DBB}" srcId="{CAF5BA64-A197-420A-89EF-B4A9166FBED4}" destId="{823CC269-895E-4CAC-A3C2-94745EB68EBF}" srcOrd="2" destOrd="0" parTransId="{C00C2609-8E5D-4C79-B525-3AC94F4C5240}" sibTransId="{A40E1FFC-F4E9-4AFD-8A05-BC539B5BB461}"/>
    <dgm:cxn modelId="{A998D9E0-C1AD-47A6-9689-B3FC68755AE1}" type="presOf" srcId="{C9D7A42D-CBFF-4DF3-B060-39F449C30715}" destId="{DE00A523-94C5-4BB6-9E39-0FE912292CEE}" srcOrd="0" destOrd="0" presId="urn:microsoft.com/office/officeart/2005/8/layout/vList2"/>
    <dgm:cxn modelId="{DE060A94-81FA-431F-942A-256EBF5FF089}" type="presParOf" srcId="{9FF5AF68-F2F0-4528-8E27-0BDE8A072194}" destId="{DE00A523-94C5-4BB6-9E39-0FE912292CEE}" srcOrd="0" destOrd="0" presId="urn:microsoft.com/office/officeart/2005/8/layout/vList2"/>
    <dgm:cxn modelId="{DEA324A0-8D44-4BAC-B229-9FB02E1086CF}" type="presParOf" srcId="{9FF5AF68-F2F0-4528-8E27-0BDE8A072194}" destId="{03374617-67D4-44EF-BA36-6340D77DF0E9}" srcOrd="1" destOrd="0" presId="urn:microsoft.com/office/officeart/2005/8/layout/vList2"/>
    <dgm:cxn modelId="{7615F8CE-A7F4-450D-ACB7-E515C099D84A}" type="presParOf" srcId="{9FF5AF68-F2F0-4528-8E27-0BDE8A072194}" destId="{453D79F3-548D-4068-B39C-051B97406ED9}" srcOrd="2" destOrd="0" presId="urn:microsoft.com/office/officeart/2005/8/layout/vList2"/>
    <dgm:cxn modelId="{1CE4901B-C4C9-4A8C-9BD6-86E074E89657}" type="presParOf" srcId="{9FF5AF68-F2F0-4528-8E27-0BDE8A072194}" destId="{9B1269A0-C513-4560-B13A-2BF774D20316}" srcOrd="3" destOrd="0" presId="urn:microsoft.com/office/officeart/2005/8/layout/vList2"/>
    <dgm:cxn modelId="{BC092D49-746B-4D01-88EC-234729291AEA}" type="presParOf" srcId="{9FF5AF68-F2F0-4528-8E27-0BDE8A072194}" destId="{AA58BFF6-8834-4FAB-9E31-6FBE6395C4B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DEB04D-204F-4936-8740-3F7F5FCD3F4F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E9A756D-4025-4697-82D8-89C20F4EA07D}">
      <dgm:prSet phldrT="[Testo]"/>
      <dgm:spPr>
        <a:xfrm>
          <a:off x="3108" y="-222417"/>
          <a:ext cx="2763972" cy="444834"/>
        </a:xfrm>
      </dgm:spPr>
      <dgm:t>
        <a:bodyPr/>
        <a:lstStyle/>
        <a:p>
          <a:pPr>
            <a:buNone/>
          </a:pPr>
          <a:r>
            <a:rPr lang="it-IT">
              <a:latin typeface="Segoe UI"/>
              <a:ea typeface="+mn-ea"/>
              <a:cs typeface="+mn-cs"/>
            </a:rPr>
            <a:t>Centrale di Committenza</a:t>
          </a:r>
        </a:p>
      </dgm:t>
    </dgm:pt>
    <dgm:pt modelId="{D661D046-C2A5-4534-8220-B5D80BFE155B}" type="parTrans" cxnId="{B3B68BBB-22B8-4BE3-BDC5-6D9C1E473CFF}">
      <dgm:prSet/>
      <dgm:spPr/>
      <dgm:t>
        <a:bodyPr/>
        <a:lstStyle/>
        <a:p>
          <a:endParaRPr lang="it-IT"/>
        </a:p>
      </dgm:t>
    </dgm:pt>
    <dgm:pt modelId="{301DA860-1A26-4CE8-81C0-C79914CBD277}" type="sibTrans" cxnId="{B3B68BBB-22B8-4BE3-BDC5-6D9C1E473CFF}">
      <dgm:prSet/>
      <dgm:spPr/>
      <dgm:t>
        <a:bodyPr/>
        <a:lstStyle/>
        <a:p>
          <a:endParaRPr lang="it-IT"/>
        </a:p>
      </dgm:t>
    </dgm:pt>
    <dgm:pt modelId="{3AF55A38-E01F-42C8-92F5-C7F04612181F}">
      <dgm:prSet phldrT="[Testo]"/>
      <dgm:spPr>
        <a:xfrm>
          <a:off x="3108" y="222417"/>
          <a:ext cx="2763972" cy="1855470"/>
        </a:xfrm>
      </dgm:spPr>
      <dgm:t>
        <a:bodyPr/>
        <a:lstStyle/>
        <a:p>
          <a:pPr>
            <a:buNone/>
          </a:pPr>
          <a:r>
            <a:rPr lang="it-IT" b="1">
              <a:latin typeface="Segoe UI"/>
              <a:ea typeface="+mn-ea"/>
              <a:cs typeface="+mn-cs"/>
            </a:rPr>
            <a:t>A. Stazione appaltante</a:t>
          </a:r>
        </a:p>
      </dgm:t>
    </dgm:pt>
    <dgm:pt modelId="{CAC1B2D5-2774-4430-B800-2CA66DB62669}" type="parTrans" cxnId="{A508875B-6074-41B9-97A1-DE9C8BA0FEF9}">
      <dgm:prSet/>
      <dgm:spPr/>
      <dgm:t>
        <a:bodyPr/>
        <a:lstStyle/>
        <a:p>
          <a:endParaRPr lang="it-IT"/>
        </a:p>
      </dgm:t>
    </dgm:pt>
    <dgm:pt modelId="{D7CB74FB-CEE3-458C-9F05-6CC73B6A8368}" type="sibTrans" cxnId="{A508875B-6074-41B9-97A1-DE9C8BA0FEF9}">
      <dgm:prSet/>
      <dgm:spPr/>
      <dgm:t>
        <a:bodyPr/>
        <a:lstStyle/>
        <a:p>
          <a:endParaRPr lang="it-IT"/>
        </a:p>
      </dgm:t>
    </dgm:pt>
    <dgm:pt modelId="{34769DEA-415B-4B1A-9F88-F38346CE9C06}">
      <dgm:prSet phldrT="[Testo]"/>
      <dgm:spPr>
        <a:xfrm>
          <a:off x="3153659" y="-222417"/>
          <a:ext cx="2763972" cy="444834"/>
        </a:xfrm>
      </dgm:spPr>
      <dgm:t>
        <a:bodyPr/>
        <a:lstStyle/>
        <a:p>
          <a:pPr>
            <a:buNone/>
          </a:pPr>
          <a:r>
            <a:rPr lang="it-IT">
              <a:latin typeface="Segoe UI"/>
              <a:ea typeface="+mn-ea"/>
              <a:cs typeface="+mn-cs"/>
            </a:rPr>
            <a:t>Servizi di Supporto</a:t>
          </a:r>
        </a:p>
      </dgm:t>
    </dgm:pt>
    <dgm:pt modelId="{3C9B7824-086D-4FF7-A66B-FFC568472F95}" type="parTrans" cxnId="{55F00B46-BC74-4496-BC59-4AF2454D0F49}">
      <dgm:prSet/>
      <dgm:spPr/>
      <dgm:t>
        <a:bodyPr/>
        <a:lstStyle/>
        <a:p>
          <a:endParaRPr lang="it-IT"/>
        </a:p>
      </dgm:t>
    </dgm:pt>
    <dgm:pt modelId="{3985FDFC-26B0-469B-ADBF-C0B9A4C8BF6F}" type="sibTrans" cxnId="{55F00B46-BC74-4496-BC59-4AF2454D0F49}">
      <dgm:prSet/>
      <dgm:spPr/>
      <dgm:t>
        <a:bodyPr/>
        <a:lstStyle/>
        <a:p>
          <a:endParaRPr lang="it-IT"/>
        </a:p>
      </dgm:t>
    </dgm:pt>
    <dgm:pt modelId="{15ED8C49-7476-4BE0-BC3E-DCAE90F5BAC8}">
      <dgm:prSet phldrT="[Testo]"/>
      <dgm:spPr>
        <a:xfrm>
          <a:off x="3156754" y="222417"/>
          <a:ext cx="2763972" cy="1855470"/>
        </a:xfrm>
      </dgm:spPr>
      <dgm:t>
        <a:bodyPr/>
        <a:lstStyle/>
        <a:p>
          <a:pPr marL="114300">
            <a:buNone/>
          </a:pPr>
          <a:r>
            <a:rPr lang="it-IT" b="1">
              <a:latin typeface="Segoe UI"/>
              <a:ea typeface="+mn-ea"/>
              <a:cs typeface="+mn-cs"/>
            </a:rPr>
            <a:t>B. Assistenza al RUP e DEC</a:t>
          </a:r>
        </a:p>
      </dgm:t>
    </dgm:pt>
    <dgm:pt modelId="{D0507A1F-E01C-499E-AE13-775B284EC306}" type="parTrans" cxnId="{63D12963-1CC3-43ED-AFE6-1D7D0862F8A8}">
      <dgm:prSet/>
      <dgm:spPr/>
      <dgm:t>
        <a:bodyPr/>
        <a:lstStyle/>
        <a:p>
          <a:endParaRPr lang="it-IT"/>
        </a:p>
      </dgm:t>
    </dgm:pt>
    <dgm:pt modelId="{274A3479-E86F-47AD-9B4A-F132742E5A85}" type="sibTrans" cxnId="{63D12963-1CC3-43ED-AFE6-1D7D0862F8A8}">
      <dgm:prSet/>
      <dgm:spPr/>
      <dgm:t>
        <a:bodyPr/>
        <a:lstStyle/>
        <a:p>
          <a:endParaRPr lang="it-IT"/>
        </a:p>
      </dgm:t>
    </dgm:pt>
    <dgm:pt modelId="{0D0BB7E5-00E2-4B6C-AF04-389C00D885CC}">
      <dgm:prSet phldrT="[Testo]"/>
      <dgm:spPr>
        <a:xfrm>
          <a:off x="3156754" y="222417"/>
          <a:ext cx="2763972" cy="1855470"/>
        </a:xfrm>
      </dgm:spPr>
      <dgm:t>
        <a:bodyPr/>
        <a:lstStyle/>
        <a:p>
          <a:pPr marL="114300">
            <a:buNone/>
          </a:pPr>
          <a:r>
            <a:rPr lang="it-IT" b="1">
              <a:latin typeface="Segoe UI"/>
              <a:ea typeface="+mn-ea"/>
              <a:cs typeface="+mn-cs"/>
            </a:rPr>
            <a:t>C. Consulenza tecnica agli Enti</a:t>
          </a:r>
        </a:p>
      </dgm:t>
    </dgm:pt>
    <dgm:pt modelId="{707DB2E3-7977-4DBC-9DF4-AAAC570162E5}" type="parTrans" cxnId="{FA5E2ABB-2EBB-4605-9953-D65F0EEDD2CD}">
      <dgm:prSet/>
      <dgm:spPr/>
      <dgm:t>
        <a:bodyPr/>
        <a:lstStyle/>
        <a:p>
          <a:endParaRPr lang="it-IT"/>
        </a:p>
      </dgm:t>
    </dgm:pt>
    <dgm:pt modelId="{616775FD-8F84-477B-B444-87D866DC25D1}" type="sibTrans" cxnId="{FA5E2ABB-2EBB-4605-9953-D65F0EEDD2CD}">
      <dgm:prSet/>
      <dgm:spPr/>
      <dgm:t>
        <a:bodyPr/>
        <a:lstStyle/>
        <a:p>
          <a:endParaRPr lang="it-IT"/>
        </a:p>
      </dgm:t>
    </dgm:pt>
    <dgm:pt modelId="{E7AC4D2D-4D1D-4059-9968-93436CCBD94F}">
      <dgm:prSet phldrT="[Testo]"/>
      <dgm:spPr>
        <a:xfrm>
          <a:off x="3108" y="222417"/>
          <a:ext cx="2763972" cy="1855470"/>
        </a:xfrm>
      </dgm:spPr>
      <dgm:t>
        <a:bodyPr/>
        <a:lstStyle/>
        <a:p>
          <a:pPr>
            <a:buChar char="•"/>
          </a:pPr>
          <a:r>
            <a:rPr lang="it-IT">
              <a:latin typeface="Segoe UI"/>
              <a:ea typeface="+mn-ea"/>
              <a:cs typeface="+mn-cs"/>
            </a:rPr>
            <a:t>avvalsa dal Soggetto Aggregatore</a:t>
          </a:r>
        </a:p>
      </dgm:t>
    </dgm:pt>
    <dgm:pt modelId="{23167056-0F0B-4197-988B-71CE9D16D80A}" type="parTrans" cxnId="{016DD721-98C0-4BB5-8701-665E80BAE8BC}">
      <dgm:prSet/>
      <dgm:spPr/>
      <dgm:t>
        <a:bodyPr/>
        <a:lstStyle/>
        <a:p>
          <a:endParaRPr lang="it-IT"/>
        </a:p>
      </dgm:t>
    </dgm:pt>
    <dgm:pt modelId="{F04AEC31-FE89-4A03-87E7-3CC6205A622B}" type="sibTrans" cxnId="{016DD721-98C0-4BB5-8701-665E80BAE8BC}">
      <dgm:prSet/>
      <dgm:spPr/>
      <dgm:t>
        <a:bodyPr/>
        <a:lstStyle/>
        <a:p>
          <a:endParaRPr lang="it-IT"/>
        </a:p>
      </dgm:t>
    </dgm:pt>
    <dgm:pt modelId="{A145C649-2D83-46EF-BAFA-EA5A769D9AEC}">
      <dgm:prSet phldrT="[Testo]"/>
      <dgm:spPr>
        <a:xfrm>
          <a:off x="3108" y="222417"/>
          <a:ext cx="2763972" cy="1855470"/>
        </a:xfrm>
      </dgm:spPr>
      <dgm:t>
        <a:bodyPr/>
        <a:lstStyle/>
        <a:p>
          <a:pPr>
            <a:buChar char="•"/>
          </a:pPr>
          <a:r>
            <a:rPr lang="it-IT">
              <a:latin typeface="Segoe UI"/>
              <a:ea typeface="+mn-ea"/>
              <a:cs typeface="+mn-cs"/>
            </a:rPr>
            <a:t>per conto dei Soci</a:t>
          </a:r>
        </a:p>
      </dgm:t>
    </dgm:pt>
    <dgm:pt modelId="{3CEDAC0F-013C-4571-9EBD-4F6001C358CD}" type="parTrans" cxnId="{BC6EF5B8-9345-45A9-8725-8186C3BEA6A0}">
      <dgm:prSet/>
      <dgm:spPr/>
      <dgm:t>
        <a:bodyPr/>
        <a:lstStyle/>
        <a:p>
          <a:endParaRPr lang="it-IT"/>
        </a:p>
      </dgm:t>
    </dgm:pt>
    <dgm:pt modelId="{BF768FF7-9D31-4D10-A6ED-96E5F8502461}" type="sibTrans" cxnId="{BC6EF5B8-9345-45A9-8725-8186C3BEA6A0}">
      <dgm:prSet/>
      <dgm:spPr/>
      <dgm:t>
        <a:bodyPr/>
        <a:lstStyle/>
        <a:p>
          <a:endParaRPr lang="it-IT"/>
        </a:p>
      </dgm:t>
    </dgm:pt>
    <dgm:pt modelId="{A38557DE-9306-4B33-8952-28543812640D}">
      <dgm:prSet phldrT="[Testo]"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Diagnosi Energetiche e Certificazioni Energetiche</a:t>
          </a:r>
        </a:p>
      </dgm:t>
    </dgm:pt>
    <dgm:pt modelId="{21EDDEDF-382F-4F76-93F2-43F81CC12F40}" type="parTrans" cxnId="{DE4CCE7F-AED5-4995-8D6B-25AA483D2B4C}">
      <dgm:prSet/>
      <dgm:spPr/>
      <dgm:t>
        <a:bodyPr/>
        <a:lstStyle/>
        <a:p>
          <a:endParaRPr lang="it-IT"/>
        </a:p>
      </dgm:t>
    </dgm:pt>
    <dgm:pt modelId="{A5B5EE6A-4891-434C-9DDF-39C814DBAE35}" type="sibTrans" cxnId="{DE4CCE7F-AED5-4995-8D6B-25AA483D2B4C}">
      <dgm:prSet/>
      <dgm:spPr/>
      <dgm:t>
        <a:bodyPr/>
        <a:lstStyle/>
        <a:p>
          <a:endParaRPr lang="it-IT"/>
        </a:p>
      </dgm:t>
    </dgm:pt>
    <dgm:pt modelId="{0E1837F7-9B92-4C04-AAB0-2647AF63B87E}">
      <dgm:prSet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Valutazioni tecniche/economiche sugli interventi</a:t>
          </a:r>
        </a:p>
      </dgm:t>
    </dgm:pt>
    <dgm:pt modelId="{02F82269-89D4-4643-B29D-BDCF7F828254}" type="parTrans" cxnId="{B5652B4B-9708-48D6-9C78-320F40BE9496}">
      <dgm:prSet/>
      <dgm:spPr/>
      <dgm:t>
        <a:bodyPr/>
        <a:lstStyle/>
        <a:p>
          <a:endParaRPr lang="it-IT"/>
        </a:p>
      </dgm:t>
    </dgm:pt>
    <dgm:pt modelId="{EEFE2F69-1625-44D2-825C-A95BC2D65B09}" type="sibTrans" cxnId="{B5652B4B-9708-48D6-9C78-320F40BE9496}">
      <dgm:prSet/>
      <dgm:spPr/>
      <dgm:t>
        <a:bodyPr/>
        <a:lstStyle/>
        <a:p>
          <a:endParaRPr lang="it-IT"/>
        </a:p>
      </dgm:t>
    </dgm:pt>
    <dgm:pt modelId="{C072B11E-D951-48EA-BA84-62121E7A0E36}">
      <dgm:prSet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Informative sulle innovazioni tecnologiche</a:t>
          </a:r>
        </a:p>
      </dgm:t>
    </dgm:pt>
    <dgm:pt modelId="{B7F88B10-AC07-4C91-942C-C9BFE2710407}" type="parTrans" cxnId="{F2E66F27-2BEC-491A-A231-60C5C81CCB75}">
      <dgm:prSet/>
      <dgm:spPr/>
      <dgm:t>
        <a:bodyPr/>
        <a:lstStyle/>
        <a:p>
          <a:endParaRPr lang="it-IT"/>
        </a:p>
      </dgm:t>
    </dgm:pt>
    <dgm:pt modelId="{D3141E90-752C-4588-8846-D59529C982E6}" type="sibTrans" cxnId="{F2E66F27-2BEC-491A-A231-60C5C81CCB75}">
      <dgm:prSet/>
      <dgm:spPr/>
      <dgm:t>
        <a:bodyPr/>
        <a:lstStyle/>
        <a:p>
          <a:endParaRPr lang="it-IT"/>
        </a:p>
      </dgm:t>
    </dgm:pt>
    <dgm:pt modelId="{6A954354-821B-411F-9F1A-77AAAC9A3E0E}">
      <dgm:prSet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Progettazione</a:t>
          </a:r>
        </a:p>
      </dgm:t>
    </dgm:pt>
    <dgm:pt modelId="{4C01297A-9830-403F-BD18-C3A6B5C476F9}" type="parTrans" cxnId="{E5214DEA-2760-40B7-84F4-00A3F60C45C7}">
      <dgm:prSet/>
      <dgm:spPr/>
      <dgm:t>
        <a:bodyPr/>
        <a:lstStyle/>
        <a:p>
          <a:endParaRPr lang="it-IT"/>
        </a:p>
      </dgm:t>
    </dgm:pt>
    <dgm:pt modelId="{3361D2D4-518A-48C8-943E-2F3A440FEF25}" type="sibTrans" cxnId="{E5214DEA-2760-40B7-84F4-00A3F60C45C7}">
      <dgm:prSet/>
      <dgm:spPr/>
      <dgm:t>
        <a:bodyPr/>
        <a:lstStyle/>
        <a:p>
          <a:endParaRPr lang="it-IT"/>
        </a:p>
      </dgm:t>
    </dgm:pt>
    <dgm:pt modelId="{8D92A681-9A7F-4F2E-A5B1-E5DF9965965C}">
      <dgm:prSet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Verifica e Validazione</a:t>
          </a:r>
        </a:p>
      </dgm:t>
    </dgm:pt>
    <dgm:pt modelId="{57CBDDA8-DC56-49F3-9D0A-676FD3B0CE80}" type="parTrans" cxnId="{54342457-5795-449D-B03F-55AE2A0A50B2}">
      <dgm:prSet/>
      <dgm:spPr/>
      <dgm:t>
        <a:bodyPr/>
        <a:lstStyle/>
        <a:p>
          <a:endParaRPr lang="it-IT"/>
        </a:p>
      </dgm:t>
    </dgm:pt>
    <dgm:pt modelId="{C3131BBF-DB43-4879-9C52-BB88F98DA992}" type="sibTrans" cxnId="{54342457-5795-449D-B03F-55AE2A0A50B2}">
      <dgm:prSet/>
      <dgm:spPr/>
      <dgm:t>
        <a:bodyPr/>
        <a:lstStyle/>
        <a:p>
          <a:endParaRPr lang="it-IT"/>
        </a:p>
      </dgm:t>
    </dgm:pt>
    <dgm:pt modelId="{E5C2D796-D645-4921-9FE4-0DBA3F3FCBDA}">
      <dgm:prSet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Piani di Illuminazione Comunale</a:t>
          </a:r>
        </a:p>
      </dgm:t>
    </dgm:pt>
    <dgm:pt modelId="{5F56645D-7EAA-4DF5-B983-4FC47338E0FC}" type="parTrans" cxnId="{20361885-6DA8-4952-BD26-1FE232D42FA2}">
      <dgm:prSet/>
      <dgm:spPr/>
      <dgm:t>
        <a:bodyPr/>
        <a:lstStyle/>
        <a:p>
          <a:endParaRPr lang="it-IT"/>
        </a:p>
      </dgm:t>
    </dgm:pt>
    <dgm:pt modelId="{D179AB07-538F-4DEF-89D1-43EF2131BF88}" type="sibTrans" cxnId="{20361885-6DA8-4952-BD26-1FE232D42FA2}">
      <dgm:prSet/>
      <dgm:spPr/>
      <dgm:t>
        <a:bodyPr/>
        <a:lstStyle/>
        <a:p>
          <a:endParaRPr lang="it-IT"/>
        </a:p>
      </dgm:t>
    </dgm:pt>
    <dgm:pt modelId="{25DA668B-1749-4FB8-94AA-BFDEF30FA611}">
      <dgm:prSet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Energy Management</a:t>
          </a:r>
        </a:p>
      </dgm:t>
    </dgm:pt>
    <dgm:pt modelId="{136443EE-C834-4FC4-91B8-09B8F4F899C3}" type="parTrans" cxnId="{BF66A09A-536B-4BDB-8880-E5B31ADE9F56}">
      <dgm:prSet/>
      <dgm:spPr/>
      <dgm:t>
        <a:bodyPr/>
        <a:lstStyle/>
        <a:p>
          <a:endParaRPr lang="it-IT"/>
        </a:p>
      </dgm:t>
    </dgm:pt>
    <dgm:pt modelId="{7E08FB85-BE97-41F6-AFC4-4B1DE3AECD4F}" type="sibTrans" cxnId="{BF66A09A-536B-4BDB-8880-E5B31ADE9F56}">
      <dgm:prSet/>
      <dgm:spPr/>
      <dgm:t>
        <a:bodyPr/>
        <a:lstStyle/>
        <a:p>
          <a:endParaRPr lang="it-IT"/>
        </a:p>
      </dgm:t>
    </dgm:pt>
    <dgm:pt modelId="{077711B6-8059-4180-90DC-118698701847}">
      <dgm:prSet/>
      <dgm:spPr>
        <a:xfrm>
          <a:off x="3156754" y="222417"/>
          <a:ext cx="2763972" cy="1855470"/>
        </a:xfrm>
      </dgm:spPr>
      <dgm:t>
        <a:bodyPr/>
        <a:lstStyle/>
        <a:p>
          <a:pPr marL="180000">
            <a:buNone/>
          </a:pPr>
          <a:r>
            <a:rPr lang="it-IT" b="0">
              <a:latin typeface="Segoe UI"/>
              <a:ea typeface="+mn-ea"/>
              <a:cs typeface="+mn-cs"/>
            </a:rPr>
            <a:t>......</a:t>
          </a:r>
        </a:p>
      </dgm:t>
    </dgm:pt>
    <dgm:pt modelId="{4828070D-3E48-4C9D-8B6F-FD85A886B25F}" type="parTrans" cxnId="{90C8C5AE-95AF-437C-9790-563F79C01D8C}">
      <dgm:prSet/>
      <dgm:spPr/>
      <dgm:t>
        <a:bodyPr/>
        <a:lstStyle/>
        <a:p>
          <a:endParaRPr lang="it-IT"/>
        </a:p>
      </dgm:t>
    </dgm:pt>
    <dgm:pt modelId="{5A1A579B-2EF5-4A53-9421-43CF44A37A2F}" type="sibTrans" cxnId="{90C8C5AE-95AF-437C-9790-563F79C01D8C}">
      <dgm:prSet/>
      <dgm:spPr/>
      <dgm:t>
        <a:bodyPr/>
        <a:lstStyle/>
        <a:p>
          <a:endParaRPr lang="it-IT"/>
        </a:p>
      </dgm:t>
    </dgm:pt>
    <dgm:pt modelId="{2CD66C06-E637-4CF6-B810-A74C3B26BA99}" type="pres">
      <dgm:prSet presAssocID="{11DEB04D-204F-4936-8740-3F7F5FCD3F4F}" presName="linear" presStyleCnt="0">
        <dgm:presLayoutVars>
          <dgm:dir/>
          <dgm:animLvl val="lvl"/>
          <dgm:resizeHandles val="exact"/>
        </dgm:presLayoutVars>
      </dgm:prSet>
      <dgm:spPr/>
    </dgm:pt>
    <dgm:pt modelId="{3D86D10F-46C7-417B-87E0-DF5EB27B9B12}" type="pres">
      <dgm:prSet presAssocID="{CE9A756D-4025-4697-82D8-89C20F4EA07D}" presName="parentLin" presStyleCnt="0"/>
      <dgm:spPr/>
    </dgm:pt>
    <dgm:pt modelId="{349DDE7F-AE2D-457E-A9AD-1351D01ACA9F}" type="pres">
      <dgm:prSet presAssocID="{CE9A756D-4025-4697-82D8-89C20F4EA07D}" presName="parentLeftMargin" presStyleLbl="node1" presStyleIdx="0" presStyleCnt="2"/>
      <dgm:spPr>
        <a:prstGeom prst="rect">
          <a:avLst/>
        </a:prstGeom>
      </dgm:spPr>
    </dgm:pt>
    <dgm:pt modelId="{E4ADA2E9-E53D-4C7B-9CBF-85E0AF253B92}" type="pres">
      <dgm:prSet presAssocID="{CE9A756D-4025-4697-82D8-89C20F4EA07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9146787-899B-4777-B2CF-04D01CD6CA85}" type="pres">
      <dgm:prSet presAssocID="{CE9A756D-4025-4697-82D8-89C20F4EA07D}" presName="negativeSpace" presStyleCnt="0"/>
      <dgm:spPr/>
    </dgm:pt>
    <dgm:pt modelId="{6A7E2DD7-6BD2-47F6-8FA5-ACF2855FB1E6}" type="pres">
      <dgm:prSet presAssocID="{CE9A756D-4025-4697-82D8-89C20F4EA07D}" presName="childText" presStyleLbl="conFgAcc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8743B711-E6E9-44A7-AB84-ECEF30858CBC}" type="pres">
      <dgm:prSet presAssocID="{301DA860-1A26-4CE8-81C0-C79914CBD277}" presName="spaceBetweenRectangles" presStyleCnt="0"/>
      <dgm:spPr/>
    </dgm:pt>
    <dgm:pt modelId="{21F3BB2A-7D1D-4FDD-B43E-D36723387E69}" type="pres">
      <dgm:prSet presAssocID="{34769DEA-415B-4B1A-9F88-F38346CE9C06}" presName="parentLin" presStyleCnt="0"/>
      <dgm:spPr/>
    </dgm:pt>
    <dgm:pt modelId="{3A4FE5AB-CCEE-413E-AB5D-0EFA8FDCE321}" type="pres">
      <dgm:prSet presAssocID="{34769DEA-415B-4B1A-9F88-F38346CE9C06}" presName="parentLeftMargin" presStyleLbl="node1" presStyleIdx="0" presStyleCnt="2"/>
      <dgm:spPr>
        <a:prstGeom prst="rect">
          <a:avLst/>
        </a:prstGeom>
      </dgm:spPr>
    </dgm:pt>
    <dgm:pt modelId="{448EF8C9-0CBF-420D-9027-3D17A7B05D52}" type="pres">
      <dgm:prSet presAssocID="{34769DEA-415B-4B1A-9F88-F38346CE9C0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1F750C3-C722-4A82-BBCE-6822E3741A6A}" type="pres">
      <dgm:prSet presAssocID="{34769DEA-415B-4B1A-9F88-F38346CE9C06}" presName="negativeSpace" presStyleCnt="0"/>
      <dgm:spPr/>
    </dgm:pt>
    <dgm:pt modelId="{161789B0-2022-4F6D-BD90-2735040D120B}" type="pres">
      <dgm:prSet presAssocID="{34769DEA-415B-4B1A-9F88-F38346CE9C06}" presName="childText" presStyleLbl="conFgAcc1" presStyleIdx="1" presStyleCnt="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8097AF0D-E64B-4C06-8F8F-9F1A7388E82B}" type="presOf" srcId="{0D0BB7E5-00E2-4B6C-AF04-389C00D885CC}" destId="{161789B0-2022-4F6D-BD90-2735040D120B}" srcOrd="0" destOrd="1" presId="urn:microsoft.com/office/officeart/2005/8/layout/list1"/>
    <dgm:cxn modelId="{0972B31D-88BF-479F-BB27-085DC0BBC8ED}" type="presOf" srcId="{A38557DE-9306-4B33-8952-28543812640D}" destId="{161789B0-2022-4F6D-BD90-2735040D120B}" srcOrd="0" destOrd="2" presId="urn:microsoft.com/office/officeart/2005/8/layout/list1"/>
    <dgm:cxn modelId="{016DD721-98C0-4BB5-8701-665E80BAE8BC}" srcId="{3AF55A38-E01F-42C8-92F5-C7F04612181F}" destId="{E7AC4D2D-4D1D-4059-9968-93436CCBD94F}" srcOrd="0" destOrd="0" parTransId="{23167056-0F0B-4197-988B-71CE9D16D80A}" sibTransId="{F04AEC31-FE89-4A03-87E7-3CC6205A622B}"/>
    <dgm:cxn modelId="{F2E66F27-2BEC-491A-A231-60C5C81CCB75}" srcId="{0D0BB7E5-00E2-4B6C-AF04-389C00D885CC}" destId="{C072B11E-D951-48EA-BA84-62121E7A0E36}" srcOrd="2" destOrd="0" parTransId="{B7F88B10-AC07-4C91-942C-C9BFE2710407}" sibTransId="{D3141E90-752C-4588-8846-D59529C982E6}"/>
    <dgm:cxn modelId="{2F1D1B2E-8555-4CA3-911D-B577CB8084F6}" type="presOf" srcId="{15ED8C49-7476-4BE0-BC3E-DCAE90F5BAC8}" destId="{161789B0-2022-4F6D-BD90-2735040D120B}" srcOrd="0" destOrd="0" presId="urn:microsoft.com/office/officeart/2005/8/layout/list1"/>
    <dgm:cxn modelId="{1D30C030-CF66-4E1A-8FC6-9E0B03A986C1}" type="presOf" srcId="{077711B6-8059-4180-90DC-118698701847}" destId="{161789B0-2022-4F6D-BD90-2735040D120B}" srcOrd="0" destOrd="9" presId="urn:microsoft.com/office/officeart/2005/8/layout/list1"/>
    <dgm:cxn modelId="{A508875B-6074-41B9-97A1-DE9C8BA0FEF9}" srcId="{CE9A756D-4025-4697-82D8-89C20F4EA07D}" destId="{3AF55A38-E01F-42C8-92F5-C7F04612181F}" srcOrd="0" destOrd="0" parTransId="{CAC1B2D5-2774-4430-B800-2CA66DB62669}" sibTransId="{D7CB74FB-CEE3-458C-9F05-6CC73B6A8368}"/>
    <dgm:cxn modelId="{3183825F-E94B-4F72-B977-5034EF988F23}" type="presOf" srcId="{E7AC4D2D-4D1D-4059-9968-93436CCBD94F}" destId="{6A7E2DD7-6BD2-47F6-8FA5-ACF2855FB1E6}" srcOrd="0" destOrd="1" presId="urn:microsoft.com/office/officeart/2005/8/layout/list1"/>
    <dgm:cxn modelId="{9C086842-C1D2-4318-B10A-CD9C0F5E1F0B}" type="presOf" srcId="{6A954354-821B-411F-9F1A-77AAAC9A3E0E}" destId="{161789B0-2022-4F6D-BD90-2735040D120B}" srcOrd="0" destOrd="5" presId="urn:microsoft.com/office/officeart/2005/8/layout/list1"/>
    <dgm:cxn modelId="{63D12963-1CC3-43ED-AFE6-1D7D0862F8A8}" srcId="{34769DEA-415B-4B1A-9F88-F38346CE9C06}" destId="{15ED8C49-7476-4BE0-BC3E-DCAE90F5BAC8}" srcOrd="0" destOrd="0" parTransId="{D0507A1F-E01C-499E-AE13-775B284EC306}" sibTransId="{274A3479-E86F-47AD-9B4A-F132742E5A85}"/>
    <dgm:cxn modelId="{55F00B46-BC74-4496-BC59-4AF2454D0F49}" srcId="{11DEB04D-204F-4936-8740-3F7F5FCD3F4F}" destId="{34769DEA-415B-4B1A-9F88-F38346CE9C06}" srcOrd="1" destOrd="0" parTransId="{3C9B7824-086D-4FF7-A66B-FFC568472F95}" sibTransId="{3985FDFC-26B0-469B-ADBF-C0B9A4C8BF6F}"/>
    <dgm:cxn modelId="{12F82B49-5321-4D35-BBAB-791551600946}" type="presOf" srcId="{34769DEA-415B-4B1A-9F88-F38346CE9C06}" destId="{3A4FE5AB-CCEE-413E-AB5D-0EFA8FDCE321}" srcOrd="0" destOrd="0" presId="urn:microsoft.com/office/officeart/2005/8/layout/list1"/>
    <dgm:cxn modelId="{B5652B4B-9708-48D6-9C78-320F40BE9496}" srcId="{0D0BB7E5-00E2-4B6C-AF04-389C00D885CC}" destId="{0E1837F7-9B92-4C04-AAB0-2647AF63B87E}" srcOrd="1" destOrd="0" parTransId="{02F82269-89D4-4643-B29D-BDCF7F828254}" sibTransId="{EEFE2F69-1625-44D2-825C-A95BC2D65B09}"/>
    <dgm:cxn modelId="{D7A6F750-47A2-4926-996F-4C2FFD01B4F1}" type="presOf" srcId="{E5C2D796-D645-4921-9FE4-0DBA3F3FCBDA}" destId="{161789B0-2022-4F6D-BD90-2735040D120B}" srcOrd="0" destOrd="7" presId="urn:microsoft.com/office/officeart/2005/8/layout/list1"/>
    <dgm:cxn modelId="{29754451-5782-40DF-AFF0-32C0FDC2E43E}" type="presOf" srcId="{CE9A756D-4025-4697-82D8-89C20F4EA07D}" destId="{349DDE7F-AE2D-457E-A9AD-1351D01ACA9F}" srcOrd="0" destOrd="0" presId="urn:microsoft.com/office/officeart/2005/8/layout/list1"/>
    <dgm:cxn modelId="{54342457-5795-449D-B03F-55AE2A0A50B2}" srcId="{0D0BB7E5-00E2-4B6C-AF04-389C00D885CC}" destId="{8D92A681-9A7F-4F2E-A5B1-E5DF9965965C}" srcOrd="4" destOrd="0" parTransId="{57CBDDA8-DC56-49F3-9D0A-676FD3B0CE80}" sibTransId="{C3131BBF-DB43-4879-9C52-BB88F98DA992}"/>
    <dgm:cxn modelId="{DE4CCE7F-AED5-4995-8D6B-25AA483D2B4C}" srcId="{0D0BB7E5-00E2-4B6C-AF04-389C00D885CC}" destId="{A38557DE-9306-4B33-8952-28543812640D}" srcOrd="0" destOrd="0" parTransId="{21EDDEDF-382F-4F76-93F2-43F81CC12F40}" sibTransId="{A5B5EE6A-4891-434C-9DDF-39C814DBAE35}"/>
    <dgm:cxn modelId="{20361885-6DA8-4952-BD26-1FE232D42FA2}" srcId="{0D0BB7E5-00E2-4B6C-AF04-389C00D885CC}" destId="{E5C2D796-D645-4921-9FE4-0DBA3F3FCBDA}" srcOrd="5" destOrd="0" parTransId="{5F56645D-7EAA-4DF5-B983-4FC47338E0FC}" sibTransId="{D179AB07-538F-4DEF-89D1-43EF2131BF88}"/>
    <dgm:cxn modelId="{28741C93-F98F-4695-9CD8-7ECB91004BE0}" type="presOf" srcId="{8D92A681-9A7F-4F2E-A5B1-E5DF9965965C}" destId="{161789B0-2022-4F6D-BD90-2735040D120B}" srcOrd="0" destOrd="6" presId="urn:microsoft.com/office/officeart/2005/8/layout/list1"/>
    <dgm:cxn modelId="{BF66A09A-536B-4BDB-8880-E5B31ADE9F56}" srcId="{0D0BB7E5-00E2-4B6C-AF04-389C00D885CC}" destId="{25DA668B-1749-4FB8-94AA-BFDEF30FA611}" srcOrd="6" destOrd="0" parTransId="{136443EE-C834-4FC4-91B8-09B8F4F899C3}" sibTransId="{7E08FB85-BE97-41F6-AFC4-4B1DE3AECD4F}"/>
    <dgm:cxn modelId="{EB24E39C-7E58-4073-9629-5E00328AB86B}" type="presOf" srcId="{C072B11E-D951-48EA-BA84-62121E7A0E36}" destId="{161789B0-2022-4F6D-BD90-2735040D120B}" srcOrd="0" destOrd="4" presId="urn:microsoft.com/office/officeart/2005/8/layout/list1"/>
    <dgm:cxn modelId="{90C8C5AE-95AF-437C-9790-563F79C01D8C}" srcId="{0D0BB7E5-00E2-4B6C-AF04-389C00D885CC}" destId="{077711B6-8059-4180-90DC-118698701847}" srcOrd="7" destOrd="0" parTransId="{4828070D-3E48-4C9D-8B6F-FD85A886B25F}" sibTransId="{5A1A579B-2EF5-4A53-9421-43CF44A37A2F}"/>
    <dgm:cxn modelId="{BC6EF5B8-9345-45A9-8725-8186C3BEA6A0}" srcId="{3AF55A38-E01F-42C8-92F5-C7F04612181F}" destId="{A145C649-2D83-46EF-BAFA-EA5A769D9AEC}" srcOrd="1" destOrd="0" parTransId="{3CEDAC0F-013C-4571-9EBD-4F6001C358CD}" sibTransId="{BF768FF7-9D31-4D10-A6ED-96E5F8502461}"/>
    <dgm:cxn modelId="{2F3FB8B9-B57B-4403-B745-BF6AEA881F96}" type="presOf" srcId="{A145C649-2D83-46EF-BAFA-EA5A769D9AEC}" destId="{6A7E2DD7-6BD2-47F6-8FA5-ACF2855FB1E6}" srcOrd="0" destOrd="2" presId="urn:microsoft.com/office/officeart/2005/8/layout/list1"/>
    <dgm:cxn modelId="{BDE709BB-9FE6-4579-A31B-900E46C1B57E}" type="presOf" srcId="{3AF55A38-E01F-42C8-92F5-C7F04612181F}" destId="{6A7E2DD7-6BD2-47F6-8FA5-ACF2855FB1E6}" srcOrd="0" destOrd="0" presId="urn:microsoft.com/office/officeart/2005/8/layout/list1"/>
    <dgm:cxn modelId="{FA5E2ABB-2EBB-4605-9953-D65F0EEDD2CD}" srcId="{34769DEA-415B-4B1A-9F88-F38346CE9C06}" destId="{0D0BB7E5-00E2-4B6C-AF04-389C00D885CC}" srcOrd="1" destOrd="0" parTransId="{707DB2E3-7977-4DBC-9DF4-AAAC570162E5}" sibTransId="{616775FD-8F84-477B-B444-87D866DC25D1}"/>
    <dgm:cxn modelId="{B3B68BBB-22B8-4BE3-BDC5-6D9C1E473CFF}" srcId="{11DEB04D-204F-4936-8740-3F7F5FCD3F4F}" destId="{CE9A756D-4025-4697-82D8-89C20F4EA07D}" srcOrd="0" destOrd="0" parTransId="{D661D046-C2A5-4534-8220-B5D80BFE155B}" sibTransId="{301DA860-1A26-4CE8-81C0-C79914CBD277}"/>
    <dgm:cxn modelId="{C4B793C0-7907-43DB-811A-BA1D1B7941BD}" type="presOf" srcId="{0E1837F7-9B92-4C04-AAB0-2647AF63B87E}" destId="{161789B0-2022-4F6D-BD90-2735040D120B}" srcOrd="0" destOrd="3" presId="urn:microsoft.com/office/officeart/2005/8/layout/list1"/>
    <dgm:cxn modelId="{902FC8C7-6C6A-471E-AC46-5C420F1F1140}" type="presOf" srcId="{34769DEA-415B-4B1A-9F88-F38346CE9C06}" destId="{448EF8C9-0CBF-420D-9027-3D17A7B05D52}" srcOrd="1" destOrd="0" presId="urn:microsoft.com/office/officeart/2005/8/layout/list1"/>
    <dgm:cxn modelId="{903D2BD1-8339-4FB7-81D3-A6F5B7F1BD55}" type="presOf" srcId="{25DA668B-1749-4FB8-94AA-BFDEF30FA611}" destId="{161789B0-2022-4F6D-BD90-2735040D120B}" srcOrd="0" destOrd="8" presId="urn:microsoft.com/office/officeart/2005/8/layout/list1"/>
    <dgm:cxn modelId="{84DEA9DD-398A-422C-A74A-BB323A466514}" type="presOf" srcId="{CE9A756D-4025-4697-82D8-89C20F4EA07D}" destId="{E4ADA2E9-E53D-4C7B-9CBF-85E0AF253B92}" srcOrd="1" destOrd="0" presId="urn:microsoft.com/office/officeart/2005/8/layout/list1"/>
    <dgm:cxn modelId="{E5214DEA-2760-40B7-84F4-00A3F60C45C7}" srcId="{0D0BB7E5-00E2-4B6C-AF04-389C00D885CC}" destId="{6A954354-821B-411F-9F1A-77AAAC9A3E0E}" srcOrd="3" destOrd="0" parTransId="{4C01297A-9830-403F-BD18-C3A6B5C476F9}" sibTransId="{3361D2D4-518A-48C8-943E-2F3A440FEF25}"/>
    <dgm:cxn modelId="{BB736AFB-29A4-4037-85CF-26FB6563F5FB}" type="presOf" srcId="{11DEB04D-204F-4936-8740-3F7F5FCD3F4F}" destId="{2CD66C06-E637-4CF6-B810-A74C3B26BA99}" srcOrd="0" destOrd="0" presId="urn:microsoft.com/office/officeart/2005/8/layout/list1"/>
    <dgm:cxn modelId="{E5B835BD-51FA-492A-8772-3679302C66A0}" type="presParOf" srcId="{2CD66C06-E637-4CF6-B810-A74C3B26BA99}" destId="{3D86D10F-46C7-417B-87E0-DF5EB27B9B12}" srcOrd="0" destOrd="0" presId="urn:microsoft.com/office/officeart/2005/8/layout/list1"/>
    <dgm:cxn modelId="{D5B42E1C-DA35-47AF-ACBF-3D8592041E2D}" type="presParOf" srcId="{3D86D10F-46C7-417B-87E0-DF5EB27B9B12}" destId="{349DDE7F-AE2D-457E-A9AD-1351D01ACA9F}" srcOrd="0" destOrd="0" presId="urn:microsoft.com/office/officeart/2005/8/layout/list1"/>
    <dgm:cxn modelId="{C29B03F3-911D-47F4-9C1E-E88636347CBE}" type="presParOf" srcId="{3D86D10F-46C7-417B-87E0-DF5EB27B9B12}" destId="{E4ADA2E9-E53D-4C7B-9CBF-85E0AF253B92}" srcOrd="1" destOrd="0" presId="urn:microsoft.com/office/officeart/2005/8/layout/list1"/>
    <dgm:cxn modelId="{78A2F2D3-1A54-4EF0-A5EE-228E02E80A55}" type="presParOf" srcId="{2CD66C06-E637-4CF6-B810-A74C3B26BA99}" destId="{D9146787-899B-4777-B2CF-04D01CD6CA85}" srcOrd="1" destOrd="0" presId="urn:microsoft.com/office/officeart/2005/8/layout/list1"/>
    <dgm:cxn modelId="{D36CD15E-8A0E-4FB4-956B-EB0C01613FA1}" type="presParOf" srcId="{2CD66C06-E637-4CF6-B810-A74C3B26BA99}" destId="{6A7E2DD7-6BD2-47F6-8FA5-ACF2855FB1E6}" srcOrd="2" destOrd="0" presId="urn:microsoft.com/office/officeart/2005/8/layout/list1"/>
    <dgm:cxn modelId="{CE32DD07-EDEE-43AA-A18F-753640329773}" type="presParOf" srcId="{2CD66C06-E637-4CF6-B810-A74C3B26BA99}" destId="{8743B711-E6E9-44A7-AB84-ECEF30858CBC}" srcOrd="3" destOrd="0" presId="urn:microsoft.com/office/officeart/2005/8/layout/list1"/>
    <dgm:cxn modelId="{52EEAFC8-2172-4FCA-BC11-531DA0D72AE4}" type="presParOf" srcId="{2CD66C06-E637-4CF6-B810-A74C3B26BA99}" destId="{21F3BB2A-7D1D-4FDD-B43E-D36723387E69}" srcOrd="4" destOrd="0" presId="urn:microsoft.com/office/officeart/2005/8/layout/list1"/>
    <dgm:cxn modelId="{D177B1DB-101C-4D99-8786-B03453EB54A6}" type="presParOf" srcId="{21F3BB2A-7D1D-4FDD-B43E-D36723387E69}" destId="{3A4FE5AB-CCEE-413E-AB5D-0EFA8FDCE321}" srcOrd="0" destOrd="0" presId="urn:microsoft.com/office/officeart/2005/8/layout/list1"/>
    <dgm:cxn modelId="{9DA645C3-823A-4CEA-97D0-8A13CFBC2DC7}" type="presParOf" srcId="{21F3BB2A-7D1D-4FDD-B43E-D36723387E69}" destId="{448EF8C9-0CBF-420D-9027-3D17A7B05D52}" srcOrd="1" destOrd="0" presId="urn:microsoft.com/office/officeart/2005/8/layout/list1"/>
    <dgm:cxn modelId="{9F6690CA-53B7-4A5A-80C9-53A451FEE5EF}" type="presParOf" srcId="{2CD66C06-E637-4CF6-B810-A74C3B26BA99}" destId="{61F750C3-C722-4A82-BBCE-6822E3741A6A}" srcOrd="5" destOrd="0" presId="urn:microsoft.com/office/officeart/2005/8/layout/list1"/>
    <dgm:cxn modelId="{2AE5A30C-56CD-43C3-AD33-1410AE9F43DA}" type="presParOf" srcId="{2CD66C06-E637-4CF6-B810-A74C3B26BA99}" destId="{161789B0-2022-4F6D-BD90-2735040D120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1A9236-25E1-4525-B7D0-7164EF8BAD0E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1532AFF1-8201-4492-AF34-052160A16C66}">
      <dgm:prSet phldrT="[Testo]"/>
      <dgm:spPr>
        <a:xfrm>
          <a:off x="0" y="0"/>
          <a:ext cx="4465091" cy="567156"/>
        </a:xfrm>
      </dgm:spPr>
      <dgm:t>
        <a:bodyPr/>
        <a:lstStyle/>
        <a:p>
          <a:pPr>
            <a:buNone/>
          </a:pPr>
          <a:r>
            <a:rPr lang="it-IT" b="1">
              <a:latin typeface="Segoe UI"/>
              <a:ea typeface="+mn-ea"/>
              <a:cs typeface="+mn-cs"/>
            </a:rPr>
            <a:t>1) Individuazione di un sistema di indicatori sulla base dello standard GRI e delle specifiche esigenze informative degli Stakeholder</a:t>
          </a:r>
        </a:p>
      </dgm:t>
    </dgm:pt>
    <dgm:pt modelId="{E6672A92-1D30-4046-B06E-BBAC828CB5C6}" type="parTrans" cxnId="{8CD72CE2-288B-4CC1-A5AF-C1890575A4F3}">
      <dgm:prSet/>
      <dgm:spPr/>
      <dgm:t>
        <a:bodyPr/>
        <a:lstStyle/>
        <a:p>
          <a:pPr algn="l"/>
          <a:endParaRPr lang="it-IT"/>
        </a:p>
      </dgm:t>
    </dgm:pt>
    <dgm:pt modelId="{38D6C932-F8DB-4E5F-8CDC-914A9AF5A5A3}" type="sibTrans" cxnId="{8CD72CE2-288B-4CC1-A5AF-C1890575A4F3}">
      <dgm:prSet/>
      <dgm:spPr>
        <a:xfrm>
          <a:off x="4096439" y="414339"/>
          <a:ext cx="368651" cy="368651"/>
        </a:xfrm>
      </dgm:spPr>
      <dgm:t>
        <a:bodyPr/>
        <a:lstStyle/>
        <a:p>
          <a:pPr>
            <a:buNone/>
          </a:pPr>
          <a:endParaRPr lang="it-IT">
            <a:latin typeface="Segoe UI"/>
            <a:ea typeface="+mn-ea"/>
            <a:cs typeface="+mn-cs"/>
          </a:endParaRPr>
        </a:p>
      </dgm:t>
    </dgm:pt>
    <dgm:pt modelId="{9AB983F3-C56B-4414-BC50-CE69171B54F3}">
      <dgm:prSet phldrT="[Testo]"/>
      <dgm:spPr>
        <a:xfrm>
          <a:off x="333432" y="645928"/>
          <a:ext cx="4465091" cy="567156"/>
        </a:xfrm>
      </dgm:spPr>
      <dgm:t>
        <a:bodyPr/>
        <a:lstStyle/>
        <a:p>
          <a:pPr>
            <a:buNone/>
          </a:pPr>
          <a:r>
            <a:rPr lang="it-IT" b="1">
              <a:latin typeface="Segoe UI"/>
              <a:ea typeface="+mn-ea"/>
              <a:cs typeface="+mn-cs"/>
            </a:rPr>
            <a:t>2) Raccolta dati ed elaborazione degli indicatori</a:t>
          </a:r>
        </a:p>
      </dgm:t>
    </dgm:pt>
    <dgm:pt modelId="{4E0DBD9D-A562-4F7E-B8C1-6216748F2152}" type="parTrans" cxnId="{B3111F9C-0B3C-4054-B477-774861D49375}">
      <dgm:prSet/>
      <dgm:spPr/>
      <dgm:t>
        <a:bodyPr/>
        <a:lstStyle/>
        <a:p>
          <a:pPr algn="l"/>
          <a:endParaRPr lang="it-IT"/>
        </a:p>
      </dgm:t>
    </dgm:pt>
    <dgm:pt modelId="{9B58388E-1395-40B1-9B79-692CE910437F}" type="sibTrans" cxnId="{B3111F9C-0B3C-4054-B477-774861D49375}">
      <dgm:prSet/>
      <dgm:spPr>
        <a:xfrm>
          <a:off x="4429871" y="1060267"/>
          <a:ext cx="368651" cy="368651"/>
        </a:xfrm>
      </dgm:spPr>
      <dgm:t>
        <a:bodyPr/>
        <a:lstStyle/>
        <a:p>
          <a:pPr>
            <a:buNone/>
          </a:pPr>
          <a:endParaRPr lang="it-IT">
            <a:latin typeface="Segoe UI"/>
            <a:ea typeface="+mn-ea"/>
            <a:cs typeface="+mn-cs"/>
          </a:endParaRPr>
        </a:p>
      </dgm:t>
    </dgm:pt>
    <dgm:pt modelId="{2BD96925-D12B-427C-8920-EF81CE1FE946}">
      <dgm:prSet phldrT="[Testo]"/>
      <dgm:spPr>
        <a:xfrm>
          <a:off x="666864" y="1291856"/>
          <a:ext cx="4465091" cy="567156"/>
        </a:xfrm>
      </dgm:spPr>
      <dgm:t>
        <a:bodyPr/>
        <a:lstStyle/>
        <a:p>
          <a:pPr>
            <a:buNone/>
          </a:pPr>
          <a:r>
            <a:rPr lang="it-IT" b="1">
              <a:latin typeface="Segoe UI"/>
              <a:ea typeface="+mn-ea"/>
              <a:cs typeface="+mn-cs"/>
            </a:rPr>
            <a:t>3) Validazione del set di indicatori</a:t>
          </a:r>
        </a:p>
      </dgm:t>
    </dgm:pt>
    <dgm:pt modelId="{D2109CC3-B140-4CF3-AFC7-F34D24F61A65}" type="parTrans" cxnId="{6C33ACC2-2E37-4E38-824B-A815835993D6}">
      <dgm:prSet/>
      <dgm:spPr/>
      <dgm:t>
        <a:bodyPr/>
        <a:lstStyle/>
        <a:p>
          <a:pPr algn="l"/>
          <a:endParaRPr lang="it-IT"/>
        </a:p>
      </dgm:t>
    </dgm:pt>
    <dgm:pt modelId="{2382B37A-BE30-40D2-AA8E-1FA28F4558E5}" type="sibTrans" cxnId="{6C33ACC2-2E37-4E38-824B-A815835993D6}">
      <dgm:prSet/>
      <dgm:spPr>
        <a:xfrm>
          <a:off x="4763303" y="1696743"/>
          <a:ext cx="368651" cy="368651"/>
        </a:xfrm>
      </dgm:spPr>
      <dgm:t>
        <a:bodyPr/>
        <a:lstStyle/>
        <a:p>
          <a:pPr>
            <a:buNone/>
          </a:pPr>
          <a:endParaRPr lang="it-IT">
            <a:latin typeface="Segoe UI"/>
            <a:ea typeface="+mn-ea"/>
            <a:cs typeface="+mn-cs"/>
          </a:endParaRPr>
        </a:p>
      </dgm:t>
    </dgm:pt>
    <dgm:pt modelId="{37B3078D-CE0A-4CFD-9569-7639F76762C1}">
      <dgm:prSet/>
      <dgm:spPr>
        <a:xfrm>
          <a:off x="1000296" y="1937785"/>
          <a:ext cx="4465091" cy="567156"/>
        </a:xfrm>
      </dgm:spPr>
      <dgm:t>
        <a:bodyPr/>
        <a:lstStyle/>
        <a:p>
          <a:pPr>
            <a:buNone/>
          </a:pPr>
          <a:r>
            <a:rPr lang="it-IT" b="1">
              <a:latin typeface="Segoe UI"/>
              <a:ea typeface="+mn-ea"/>
              <a:cs typeface="+mn-cs"/>
            </a:rPr>
            <a:t>4) Redazione del Bilancio di Sostenibilità 2018-2020</a:t>
          </a:r>
        </a:p>
      </dgm:t>
    </dgm:pt>
    <dgm:pt modelId="{7855AB0F-E4E7-4C2C-B141-900A194BA3C7}" type="parTrans" cxnId="{4468960F-C480-471D-9CA0-0BC5FA19D759}">
      <dgm:prSet/>
      <dgm:spPr/>
      <dgm:t>
        <a:bodyPr/>
        <a:lstStyle/>
        <a:p>
          <a:pPr algn="l"/>
          <a:endParaRPr lang="it-IT"/>
        </a:p>
      </dgm:t>
    </dgm:pt>
    <dgm:pt modelId="{C09668FF-95D3-4D6C-B76A-F58DB31E30D6}" type="sibTrans" cxnId="{4468960F-C480-471D-9CA0-0BC5FA19D759}">
      <dgm:prSet/>
      <dgm:spPr>
        <a:xfrm>
          <a:off x="5096736" y="2348973"/>
          <a:ext cx="368651" cy="368651"/>
        </a:xfrm>
      </dgm:spPr>
      <dgm:t>
        <a:bodyPr/>
        <a:lstStyle/>
        <a:p>
          <a:pPr>
            <a:buNone/>
          </a:pPr>
          <a:endParaRPr lang="it-IT">
            <a:latin typeface="Segoe UI"/>
            <a:ea typeface="+mn-ea"/>
            <a:cs typeface="+mn-cs"/>
          </a:endParaRPr>
        </a:p>
      </dgm:t>
    </dgm:pt>
    <dgm:pt modelId="{B4D0703B-5A76-40DD-A02C-DEB03266CE07}">
      <dgm:prSet/>
      <dgm:spPr>
        <a:xfrm>
          <a:off x="1333728" y="2583713"/>
          <a:ext cx="4465091" cy="567156"/>
        </a:xfrm>
      </dgm:spPr>
      <dgm:t>
        <a:bodyPr/>
        <a:lstStyle/>
        <a:p>
          <a:pPr>
            <a:buNone/>
          </a:pPr>
          <a:r>
            <a:rPr lang="it-IT" b="1">
              <a:latin typeface="Segoe UI"/>
              <a:ea typeface="+mn-ea"/>
              <a:cs typeface="+mn-cs"/>
            </a:rPr>
            <a:t>5) Analisi dei benefici e delle criticità emerse durante il processo e individuazione delle possibili soluzioni</a:t>
          </a:r>
        </a:p>
      </dgm:t>
    </dgm:pt>
    <dgm:pt modelId="{3717595E-18D2-4A8B-9825-F3ABA168653C}" type="parTrans" cxnId="{130E9F0D-B4D6-45C8-8BD3-8F196AE86977}">
      <dgm:prSet/>
      <dgm:spPr/>
      <dgm:t>
        <a:bodyPr/>
        <a:lstStyle/>
        <a:p>
          <a:pPr algn="l"/>
          <a:endParaRPr lang="it-IT"/>
        </a:p>
      </dgm:t>
    </dgm:pt>
    <dgm:pt modelId="{C2157032-D01E-423B-81C3-0FD57EE016E5}" type="sibTrans" cxnId="{130E9F0D-B4D6-45C8-8BD3-8F196AE86977}">
      <dgm:prSet/>
      <dgm:spPr/>
      <dgm:t>
        <a:bodyPr/>
        <a:lstStyle/>
        <a:p>
          <a:endParaRPr lang="it-IT"/>
        </a:p>
      </dgm:t>
    </dgm:pt>
    <dgm:pt modelId="{AA9F3030-1B86-43F6-8008-71EF445B721F}" type="pres">
      <dgm:prSet presAssocID="{7C1A9236-25E1-4525-B7D0-7164EF8BAD0E}" presName="outerComposite" presStyleCnt="0">
        <dgm:presLayoutVars>
          <dgm:chMax val="5"/>
          <dgm:dir/>
          <dgm:resizeHandles val="exact"/>
        </dgm:presLayoutVars>
      </dgm:prSet>
      <dgm:spPr/>
    </dgm:pt>
    <dgm:pt modelId="{478A7039-F166-4930-AB55-C2BE4FBE8CB3}" type="pres">
      <dgm:prSet presAssocID="{7C1A9236-25E1-4525-B7D0-7164EF8BAD0E}" presName="dummyMaxCanvas" presStyleCnt="0">
        <dgm:presLayoutVars/>
      </dgm:prSet>
      <dgm:spPr/>
    </dgm:pt>
    <dgm:pt modelId="{0F124AD6-35CE-4CF7-8BC0-735BBAD64C6D}" type="pres">
      <dgm:prSet presAssocID="{7C1A9236-25E1-4525-B7D0-7164EF8BAD0E}" presName="FiveNodes_1" presStyleLbl="node1" presStyleIdx="0" presStyleCnt="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D2E15D40-A411-4404-94FB-EEF4A89F5BC8}" type="pres">
      <dgm:prSet presAssocID="{7C1A9236-25E1-4525-B7D0-7164EF8BAD0E}" presName="FiveNodes_2" presStyleLbl="node1" presStyleIdx="1" presStyleCnt="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62DD47C-2E54-40F4-8B78-D2AA1C17782C}" type="pres">
      <dgm:prSet presAssocID="{7C1A9236-25E1-4525-B7D0-7164EF8BAD0E}" presName="FiveNodes_3" presStyleLbl="node1" presStyleIdx="2" presStyleCnt="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064752B9-595E-45A1-9B17-79A0AB282D4C}" type="pres">
      <dgm:prSet presAssocID="{7C1A9236-25E1-4525-B7D0-7164EF8BAD0E}" presName="FiveNodes_4" presStyleLbl="node1" presStyleIdx="3" presStyleCnt="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B34A7944-9C1F-4C6A-AFC3-A543BDA3F07F}" type="pres">
      <dgm:prSet presAssocID="{7C1A9236-25E1-4525-B7D0-7164EF8BAD0E}" presName="FiveNodes_5" presStyleLbl="node1" presStyleIdx="4" presStyleCnt="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927D633-6A90-4192-BB11-6571A85D9D22}" type="pres">
      <dgm:prSet presAssocID="{7C1A9236-25E1-4525-B7D0-7164EF8BAD0E}" presName="FiveConn_1-2" presStyleLbl="fgAccFollowNode1" presStyleIdx="0" presStyleCnt="4">
        <dgm:presLayoutVars>
          <dgm:bulletEnabled val="1"/>
        </dgm:presLayoutVars>
      </dgm:prSet>
      <dgm:spPr>
        <a:prstGeom prst="downArrow">
          <a:avLst>
            <a:gd name="adj1" fmla="val 55000"/>
            <a:gd name="adj2" fmla="val 45000"/>
          </a:avLst>
        </a:prstGeom>
      </dgm:spPr>
    </dgm:pt>
    <dgm:pt modelId="{3EC05F3B-1465-4C16-B046-45F5045DBEE2}" type="pres">
      <dgm:prSet presAssocID="{7C1A9236-25E1-4525-B7D0-7164EF8BAD0E}" presName="FiveConn_2-3" presStyleLbl="fgAccFollowNode1" presStyleIdx="1" presStyleCnt="4">
        <dgm:presLayoutVars>
          <dgm:bulletEnabled val="1"/>
        </dgm:presLayoutVars>
      </dgm:prSet>
      <dgm:spPr>
        <a:prstGeom prst="downArrow">
          <a:avLst>
            <a:gd name="adj1" fmla="val 55000"/>
            <a:gd name="adj2" fmla="val 45000"/>
          </a:avLst>
        </a:prstGeom>
      </dgm:spPr>
    </dgm:pt>
    <dgm:pt modelId="{450D8DDC-81EA-42D2-B7C4-6921C4E22144}" type="pres">
      <dgm:prSet presAssocID="{7C1A9236-25E1-4525-B7D0-7164EF8BAD0E}" presName="FiveConn_3-4" presStyleLbl="fgAccFollowNode1" presStyleIdx="2" presStyleCnt="4">
        <dgm:presLayoutVars>
          <dgm:bulletEnabled val="1"/>
        </dgm:presLayoutVars>
      </dgm:prSet>
      <dgm:spPr>
        <a:prstGeom prst="downArrow">
          <a:avLst>
            <a:gd name="adj1" fmla="val 55000"/>
            <a:gd name="adj2" fmla="val 45000"/>
          </a:avLst>
        </a:prstGeom>
      </dgm:spPr>
    </dgm:pt>
    <dgm:pt modelId="{433B0101-C991-4EC9-8C76-A73819FE455B}" type="pres">
      <dgm:prSet presAssocID="{7C1A9236-25E1-4525-B7D0-7164EF8BAD0E}" presName="FiveConn_4-5" presStyleLbl="fgAccFollowNode1" presStyleIdx="3" presStyleCnt="4">
        <dgm:presLayoutVars>
          <dgm:bulletEnabled val="1"/>
        </dgm:presLayoutVars>
      </dgm:prSet>
      <dgm:spPr>
        <a:prstGeom prst="downArrow">
          <a:avLst>
            <a:gd name="adj1" fmla="val 55000"/>
            <a:gd name="adj2" fmla="val 45000"/>
          </a:avLst>
        </a:prstGeom>
      </dgm:spPr>
    </dgm:pt>
    <dgm:pt modelId="{1E696763-AC1D-4D90-82A5-A103DF1CE506}" type="pres">
      <dgm:prSet presAssocID="{7C1A9236-25E1-4525-B7D0-7164EF8BAD0E}" presName="FiveNodes_1_text" presStyleLbl="node1" presStyleIdx="4" presStyleCnt="5">
        <dgm:presLayoutVars>
          <dgm:bulletEnabled val="1"/>
        </dgm:presLayoutVars>
      </dgm:prSet>
      <dgm:spPr/>
    </dgm:pt>
    <dgm:pt modelId="{D1981744-9362-480D-95F3-4DEC040B068C}" type="pres">
      <dgm:prSet presAssocID="{7C1A9236-25E1-4525-B7D0-7164EF8BAD0E}" presName="FiveNodes_2_text" presStyleLbl="node1" presStyleIdx="4" presStyleCnt="5">
        <dgm:presLayoutVars>
          <dgm:bulletEnabled val="1"/>
        </dgm:presLayoutVars>
      </dgm:prSet>
      <dgm:spPr/>
    </dgm:pt>
    <dgm:pt modelId="{BE0FDFE0-D9F1-4366-9147-8DF93A516BD5}" type="pres">
      <dgm:prSet presAssocID="{7C1A9236-25E1-4525-B7D0-7164EF8BAD0E}" presName="FiveNodes_3_text" presStyleLbl="node1" presStyleIdx="4" presStyleCnt="5">
        <dgm:presLayoutVars>
          <dgm:bulletEnabled val="1"/>
        </dgm:presLayoutVars>
      </dgm:prSet>
      <dgm:spPr/>
    </dgm:pt>
    <dgm:pt modelId="{EFA2B7B2-6B86-4815-960F-2D7E6BFCBEE8}" type="pres">
      <dgm:prSet presAssocID="{7C1A9236-25E1-4525-B7D0-7164EF8BAD0E}" presName="FiveNodes_4_text" presStyleLbl="node1" presStyleIdx="4" presStyleCnt="5">
        <dgm:presLayoutVars>
          <dgm:bulletEnabled val="1"/>
        </dgm:presLayoutVars>
      </dgm:prSet>
      <dgm:spPr/>
    </dgm:pt>
    <dgm:pt modelId="{74BC103C-A793-43C5-B100-B1FFEECC2F5A}" type="pres">
      <dgm:prSet presAssocID="{7C1A9236-25E1-4525-B7D0-7164EF8BAD0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0E1DE09-3E94-4FC3-8BED-CA19F3F22F26}" type="presOf" srcId="{37B3078D-CE0A-4CFD-9569-7639F76762C1}" destId="{EFA2B7B2-6B86-4815-960F-2D7E6BFCBEE8}" srcOrd="1" destOrd="0" presId="urn:microsoft.com/office/officeart/2005/8/layout/vProcess5"/>
    <dgm:cxn modelId="{130E9F0D-B4D6-45C8-8BD3-8F196AE86977}" srcId="{7C1A9236-25E1-4525-B7D0-7164EF8BAD0E}" destId="{B4D0703B-5A76-40DD-A02C-DEB03266CE07}" srcOrd="4" destOrd="0" parTransId="{3717595E-18D2-4A8B-9825-F3ABA168653C}" sibTransId="{C2157032-D01E-423B-81C3-0FD57EE016E5}"/>
    <dgm:cxn modelId="{4468960F-C480-471D-9CA0-0BC5FA19D759}" srcId="{7C1A9236-25E1-4525-B7D0-7164EF8BAD0E}" destId="{37B3078D-CE0A-4CFD-9569-7639F76762C1}" srcOrd="3" destOrd="0" parTransId="{7855AB0F-E4E7-4C2C-B141-900A194BA3C7}" sibTransId="{C09668FF-95D3-4D6C-B76A-F58DB31E30D6}"/>
    <dgm:cxn modelId="{B320F718-503F-4DF9-8204-4F3C0B7A704F}" type="presOf" srcId="{9AB983F3-C56B-4414-BC50-CE69171B54F3}" destId="{D2E15D40-A411-4404-94FB-EEF4A89F5BC8}" srcOrd="0" destOrd="0" presId="urn:microsoft.com/office/officeart/2005/8/layout/vProcess5"/>
    <dgm:cxn modelId="{C7FD9A2B-2649-42B5-AADA-CC420224DE44}" type="presOf" srcId="{C09668FF-95D3-4D6C-B76A-F58DB31E30D6}" destId="{433B0101-C991-4EC9-8C76-A73819FE455B}" srcOrd="0" destOrd="0" presId="urn:microsoft.com/office/officeart/2005/8/layout/vProcess5"/>
    <dgm:cxn modelId="{B568A535-AD7A-409D-81EA-181CCDB5D16E}" type="presOf" srcId="{B4D0703B-5A76-40DD-A02C-DEB03266CE07}" destId="{B34A7944-9C1F-4C6A-AFC3-A543BDA3F07F}" srcOrd="0" destOrd="0" presId="urn:microsoft.com/office/officeart/2005/8/layout/vProcess5"/>
    <dgm:cxn modelId="{A6BC9B3D-57C8-4AA0-949C-3DC4D73C954D}" type="presOf" srcId="{1532AFF1-8201-4492-AF34-052160A16C66}" destId="{1E696763-AC1D-4D90-82A5-A103DF1CE506}" srcOrd="1" destOrd="0" presId="urn:microsoft.com/office/officeart/2005/8/layout/vProcess5"/>
    <dgm:cxn modelId="{3599C75B-E9BC-4CB4-8E5F-D536595E9612}" type="presOf" srcId="{37B3078D-CE0A-4CFD-9569-7639F76762C1}" destId="{064752B9-595E-45A1-9B17-79A0AB282D4C}" srcOrd="0" destOrd="0" presId="urn:microsoft.com/office/officeart/2005/8/layout/vProcess5"/>
    <dgm:cxn modelId="{A19D8F61-F27C-47AF-BEB9-B92398E3F8FC}" type="presOf" srcId="{B4D0703B-5A76-40DD-A02C-DEB03266CE07}" destId="{74BC103C-A793-43C5-B100-B1FFEECC2F5A}" srcOrd="1" destOrd="0" presId="urn:microsoft.com/office/officeart/2005/8/layout/vProcess5"/>
    <dgm:cxn modelId="{87DA2A68-0704-45AC-8727-E52260368096}" type="presOf" srcId="{7C1A9236-25E1-4525-B7D0-7164EF8BAD0E}" destId="{AA9F3030-1B86-43F6-8008-71EF445B721F}" srcOrd="0" destOrd="0" presId="urn:microsoft.com/office/officeart/2005/8/layout/vProcess5"/>
    <dgm:cxn modelId="{00D76448-4C9C-444E-A631-83FC07C503C8}" type="presOf" srcId="{9AB983F3-C56B-4414-BC50-CE69171B54F3}" destId="{D1981744-9362-480D-95F3-4DEC040B068C}" srcOrd="1" destOrd="0" presId="urn:microsoft.com/office/officeart/2005/8/layout/vProcess5"/>
    <dgm:cxn modelId="{BE8A0C82-6E89-492F-B12E-E5A38BB901E1}" type="presOf" srcId="{2BD96925-D12B-427C-8920-EF81CE1FE946}" destId="{BE0FDFE0-D9F1-4366-9147-8DF93A516BD5}" srcOrd="1" destOrd="0" presId="urn:microsoft.com/office/officeart/2005/8/layout/vProcess5"/>
    <dgm:cxn modelId="{A46EC994-F205-4883-9106-FDB3D7C4ADBB}" type="presOf" srcId="{2382B37A-BE30-40D2-AA8E-1FA28F4558E5}" destId="{450D8DDC-81EA-42D2-B7C4-6921C4E22144}" srcOrd="0" destOrd="0" presId="urn:microsoft.com/office/officeart/2005/8/layout/vProcess5"/>
    <dgm:cxn modelId="{B3111F9C-0B3C-4054-B477-774861D49375}" srcId="{7C1A9236-25E1-4525-B7D0-7164EF8BAD0E}" destId="{9AB983F3-C56B-4414-BC50-CE69171B54F3}" srcOrd="1" destOrd="0" parTransId="{4E0DBD9D-A562-4F7E-B8C1-6216748F2152}" sibTransId="{9B58388E-1395-40B1-9B79-692CE910437F}"/>
    <dgm:cxn modelId="{9A7FB5A3-7886-46EF-AA5B-647DBCDAC32E}" type="presOf" srcId="{2BD96925-D12B-427C-8920-EF81CE1FE946}" destId="{F62DD47C-2E54-40F4-8B78-D2AA1C17782C}" srcOrd="0" destOrd="0" presId="urn:microsoft.com/office/officeart/2005/8/layout/vProcess5"/>
    <dgm:cxn modelId="{939320B0-E756-4342-B911-80FE2B20903F}" type="presOf" srcId="{9B58388E-1395-40B1-9B79-692CE910437F}" destId="{3EC05F3B-1465-4C16-B046-45F5045DBEE2}" srcOrd="0" destOrd="0" presId="urn:microsoft.com/office/officeart/2005/8/layout/vProcess5"/>
    <dgm:cxn modelId="{6C33ACC2-2E37-4E38-824B-A815835993D6}" srcId="{7C1A9236-25E1-4525-B7D0-7164EF8BAD0E}" destId="{2BD96925-D12B-427C-8920-EF81CE1FE946}" srcOrd="2" destOrd="0" parTransId="{D2109CC3-B140-4CF3-AFC7-F34D24F61A65}" sibTransId="{2382B37A-BE30-40D2-AA8E-1FA28F4558E5}"/>
    <dgm:cxn modelId="{8CD72CE2-288B-4CC1-A5AF-C1890575A4F3}" srcId="{7C1A9236-25E1-4525-B7D0-7164EF8BAD0E}" destId="{1532AFF1-8201-4492-AF34-052160A16C66}" srcOrd="0" destOrd="0" parTransId="{E6672A92-1D30-4046-B06E-BBAC828CB5C6}" sibTransId="{38D6C932-F8DB-4E5F-8CDC-914A9AF5A5A3}"/>
    <dgm:cxn modelId="{5571E2F9-4806-4001-8CD6-466CEFEA2281}" type="presOf" srcId="{38D6C932-F8DB-4E5F-8CDC-914A9AF5A5A3}" destId="{C927D633-6A90-4192-BB11-6571A85D9D22}" srcOrd="0" destOrd="0" presId="urn:microsoft.com/office/officeart/2005/8/layout/vProcess5"/>
    <dgm:cxn modelId="{938925FB-6167-4117-A97C-1DBA5B3D5896}" type="presOf" srcId="{1532AFF1-8201-4492-AF34-052160A16C66}" destId="{0F124AD6-35CE-4CF7-8BC0-735BBAD64C6D}" srcOrd="0" destOrd="0" presId="urn:microsoft.com/office/officeart/2005/8/layout/vProcess5"/>
    <dgm:cxn modelId="{5C4F073F-131E-467F-9233-517B20854D91}" type="presParOf" srcId="{AA9F3030-1B86-43F6-8008-71EF445B721F}" destId="{478A7039-F166-4930-AB55-C2BE4FBE8CB3}" srcOrd="0" destOrd="0" presId="urn:microsoft.com/office/officeart/2005/8/layout/vProcess5"/>
    <dgm:cxn modelId="{EB6726E4-CFFC-4042-B8C1-AF7EEE18C992}" type="presParOf" srcId="{AA9F3030-1B86-43F6-8008-71EF445B721F}" destId="{0F124AD6-35CE-4CF7-8BC0-735BBAD64C6D}" srcOrd="1" destOrd="0" presId="urn:microsoft.com/office/officeart/2005/8/layout/vProcess5"/>
    <dgm:cxn modelId="{6AFB8077-38F9-4911-A25B-DDB9A18254F5}" type="presParOf" srcId="{AA9F3030-1B86-43F6-8008-71EF445B721F}" destId="{D2E15D40-A411-4404-94FB-EEF4A89F5BC8}" srcOrd="2" destOrd="0" presId="urn:microsoft.com/office/officeart/2005/8/layout/vProcess5"/>
    <dgm:cxn modelId="{2EC19215-1057-4E61-AC80-9225B1D75A0E}" type="presParOf" srcId="{AA9F3030-1B86-43F6-8008-71EF445B721F}" destId="{F62DD47C-2E54-40F4-8B78-D2AA1C17782C}" srcOrd="3" destOrd="0" presId="urn:microsoft.com/office/officeart/2005/8/layout/vProcess5"/>
    <dgm:cxn modelId="{D715E256-91D1-461E-93D9-B41566EF49F4}" type="presParOf" srcId="{AA9F3030-1B86-43F6-8008-71EF445B721F}" destId="{064752B9-595E-45A1-9B17-79A0AB282D4C}" srcOrd="4" destOrd="0" presId="urn:microsoft.com/office/officeart/2005/8/layout/vProcess5"/>
    <dgm:cxn modelId="{6B8E52BA-B035-4447-B027-0081882EC2F7}" type="presParOf" srcId="{AA9F3030-1B86-43F6-8008-71EF445B721F}" destId="{B34A7944-9C1F-4C6A-AFC3-A543BDA3F07F}" srcOrd="5" destOrd="0" presId="urn:microsoft.com/office/officeart/2005/8/layout/vProcess5"/>
    <dgm:cxn modelId="{94D86FAA-9309-4743-9B6D-C0DBBE09A0F8}" type="presParOf" srcId="{AA9F3030-1B86-43F6-8008-71EF445B721F}" destId="{C927D633-6A90-4192-BB11-6571A85D9D22}" srcOrd="6" destOrd="0" presId="urn:microsoft.com/office/officeart/2005/8/layout/vProcess5"/>
    <dgm:cxn modelId="{661192AC-26B2-42CC-9AD3-D106BA0C2E69}" type="presParOf" srcId="{AA9F3030-1B86-43F6-8008-71EF445B721F}" destId="{3EC05F3B-1465-4C16-B046-45F5045DBEE2}" srcOrd="7" destOrd="0" presId="urn:microsoft.com/office/officeart/2005/8/layout/vProcess5"/>
    <dgm:cxn modelId="{67AA1CAE-15BA-42AB-A733-40C5B75C0518}" type="presParOf" srcId="{AA9F3030-1B86-43F6-8008-71EF445B721F}" destId="{450D8DDC-81EA-42D2-B7C4-6921C4E22144}" srcOrd="8" destOrd="0" presId="urn:microsoft.com/office/officeart/2005/8/layout/vProcess5"/>
    <dgm:cxn modelId="{7A479208-E2A1-434A-9347-AB37188BDA53}" type="presParOf" srcId="{AA9F3030-1B86-43F6-8008-71EF445B721F}" destId="{433B0101-C991-4EC9-8C76-A73819FE455B}" srcOrd="9" destOrd="0" presId="urn:microsoft.com/office/officeart/2005/8/layout/vProcess5"/>
    <dgm:cxn modelId="{CF7FAF34-1A06-458A-A03C-73E0D71EB8C6}" type="presParOf" srcId="{AA9F3030-1B86-43F6-8008-71EF445B721F}" destId="{1E696763-AC1D-4D90-82A5-A103DF1CE506}" srcOrd="10" destOrd="0" presId="urn:microsoft.com/office/officeart/2005/8/layout/vProcess5"/>
    <dgm:cxn modelId="{56C8E15C-CA73-485D-B864-2E9DE6BDD541}" type="presParOf" srcId="{AA9F3030-1B86-43F6-8008-71EF445B721F}" destId="{D1981744-9362-480D-95F3-4DEC040B068C}" srcOrd="11" destOrd="0" presId="urn:microsoft.com/office/officeart/2005/8/layout/vProcess5"/>
    <dgm:cxn modelId="{7BD97C82-B36F-4A03-9710-A7B7C2288014}" type="presParOf" srcId="{AA9F3030-1B86-43F6-8008-71EF445B721F}" destId="{BE0FDFE0-D9F1-4366-9147-8DF93A516BD5}" srcOrd="12" destOrd="0" presId="urn:microsoft.com/office/officeart/2005/8/layout/vProcess5"/>
    <dgm:cxn modelId="{64AE7AC0-8D06-4B09-9787-0DF68D320DB3}" type="presParOf" srcId="{AA9F3030-1B86-43F6-8008-71EF445B721F}" destId="{EFA2B7B2-6B86-4815-960F-2D7E6BFCBEE8}" srcOrd="13" destOrd="0" presId="urn:microsoft.com/office/officeart/2005/8/layout/vProcess5"/>
    <dgm:cxn modelId="{7EE4C556-FB25-4D1A-A9DB-2685680CEDB7}" type="presParOf" srcId="{AA9F3030-1B86-43F6-8008-71EF445B721F}" destId="{74BC103C-A793-43C5-B100-B1FFEECC2F5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0A523-94C5-4BB6-9E39-0FE912292CEE}">
      <dsp:nvSpPr>
        <dsp:cNvPr id="0" name=""/>
        <dsp:cNvSpPr/>
      </dsp:nvSpPr>
      <dsp:spPr>
        <a:xfrm>
          <a:off x="0" y="104656"/>
          <a:ext cx="9724031" cy="11272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/>
            <a:t>Ente avvalso della Regione Toscana</a:t>
          </a:r>
          <a:r>
            <a:rPr lang="it-IT" sz="1600" kern="1200"/>
            <a:t> (in qualità di Soggetto Aggregatore) per lo svolgimento delle procedure di gara relative alle forniture di energia elettrica, gas naturale e combustibili per riscaldamento e per gli interventi di efficientamento energetico (art. 42bis, comma 2, L.R. n. 38/2007, così come integrato dalla L.R. n. 37/2015)</a:t>
          </a:r>
          <a:endParaRPr lang="en-US" sz="1600" kern="1200"/>
        </a:p>
      </dsp:txBody>
      <dsp:txXfrm>
        <a:off x="55030" y="159686"/>
        <a:ext cx="9613971" cy="1017235"/>
      </dsp:txXfrm>
    </dsp:sp>
    <dsp:sp modelId="{453D79F3-548D-4068-B39C-051B97406ED9}">
      <dsp:nvSpPr>
        <dsp:cNvPr id="0" name=""/>
        <dsp:cNvSpPr/>
      </dsp:nvSpPr>
      <dsp:spPr>
        <a:xfrm>
          <a:off x="0" y="1278031"/>
          <a:ext cx="9724031" cy="11272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/>
            <a:t>Società </a:t>
          </a:r>
          <a:r>
            <a:rPr lang="it-IT" sz="1600" b="1" i="1" kern="1200"/>
            <a:t>in house</a:t>
          </a:r>
          <a:r>
            <a:rPr lang="it-IT" sz="1600" b="1" kern="1200"/>
            <a:t> della Regione Toscana</a:t>
          </a:r>
          <a:r>
            <a:rPr lang="it-IT" sz="1600" kern="1200"/>
            <a:t> svolgendo anche gare su delega per singoli enti, ovvero gare di accordo quadro per tutte le pubbliche amministrazioni toscane (dal 25 gennaio 2019)</a:t>
          </a:r>
          <a:endParaRPr lang="en-US" sz="1600" kern="1200"/>
        </a:p>
      </dsp:txBody>
      <dsp:txXfrm>
        <a:off x="55030" y="1333061"/>
        <a:ext cx="9613971" cy="1017235"/>
      </dsp:txXfrm>
    </dsp:sp>
    <dsp:sp modelId="{AA58BFF6-8834-4FAB-9E31-6FBE6395C4B0}">
      <dsp:nvSpPr>
        <dsp:cNvPr id="0" name=""/>
        <dsp:cNvSpPr/>
      </dsp:nvSpPr>
      <dsp:spPr>
        <a:xfrm>
          <a:off x="0" y="2451406"/>
          <a:ext cx="9724031" cy="11272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Energy Service Company</a:t>
          </a:r>
          <a:r>
            <a:rPr lang="it-IT" sz="1600" kern="1200" dirty="0"/>
            <a:t> (</a:t>
          </a:r>
          <a:r>
            <a:rPr lang="it-IT" sz="1600" kern="1200" dirty="0" err="1"/>
            <a:t>ESCo</a:t>
          </a:r>
          <a:r>
            <a:rPr lang="it-IT" sz="1600" kern="1200" dirty="0"/>
            <a:t>) pubblica: società specializzate in efficientamento energetico che si fanno personalmente carico di costi e rischi derivanti da tipologie di interventi incentrati sull’efficientamento energetico, oltre che a studiare e valutare con attenzione, di volta in volta e su singoli interventi, le potenzialità di risparmio energetico </a:t>
          </a:r>
          <a:endParaRPr lang="en-US" sz="1600" kern="1200" dirty="0"/>
        </a:p>
      </dsp:txBody>
      <dsp:txXfrm>
        <a:off x="55030" y="2506436"/>
        <a:ext cx="9613971" cy="1017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E2DD7-6BD2-47F6-8FA5-ACF2855FB1E6}">
      <dsp:nvSpPr>
        <dsp:cNvPr id="0" name=""/>
        <dsp:cNvSpPr/>
      </dsp:nvSpPr>
      <dsp:spPr>
        <a:xfrm>
          <a:off x="0" y="390559"/>
          <a:ext cx="6666833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33248" rIns="51742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1" kern="1200">
              <a:latin typeface="Segoe UI"/>
              <a:ea typeface="+mn-ea"/>
              <a:cs typeface="+mn-cs"/>
            </a:rPr>
            <a:t>A. Stazione appaltante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>
              <a:latin typeface="Segoe UI"/>
              <a:ea typeface="+mn-ea"/>
              <a:cs typeface="+mn-cs"/>
            </a:rPr>
            <a:t>avvalsa dal Soggetto Aggregatore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>
              <a:latin typeface="Segoe UI"/>
              <a:ea typeface="+mn-ea"/>
              <a:cs typeface="+mn-cs"/>
            </a:rPr>
            <a:t>per conto dei Soci</a:t>
          </a:r>
        </a:p>
      </dsp:txBody>
      <dsp:txXfrm>
        <a:off x="0" y="390559"/>
        <a:ext cx="6666833" cy="1260000"/>
      </dsp:txXfrm>
    </dsp:sp>
    <dsp:sp modelId="{E4ADA2E9-E53D-4C7B-9CBF-85E0AF253B92}">
      <dsp:nvSpPr>
        <dsp:cNvPr id="0" name=""/>
        <dsp:cNvSpPr/>
      </dsp:nvSpPr>
      <dsp:spPr>
        <a:xfrm>
          <a:off x="333341" y="154399"/>
          <a:ext cx="4666783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Segoe UI"/>
              <a:ea typeface="+mn-ea"/>
              <a:cs typeface="+mn-cs"/>
            </a:rPr>
            <a:t>Centrale di Committenza</a:t>
          </a:r>
        </a:p>
      </dsp:txBody>
      <dsp:txXfrm>
        <a:off x="356398" y="177456"/>
        <a:ext cx="4620669" cy="426206"/>
      </dsp:txXfrm>
    </dsp:sp>
    <dsp:sp modelId="{161789B0-2022-4F6D-BD90-2735040D120B}">
      <dsp:nvSpPr>
        <dsp:cNvPr id="0" name=""/>
        <dsp:cNvSpPr/>
      </dsp:nvSpPr>
      <dsp:spPr>
        <a:xfrm>
          <a:off x="0" y="1973120"/>
          <a:ext cx="6666833" cy="332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33248" rIns="517420" bIns="113792" numCol="1" spcCol="1270" anchor="t" anchorCtr="0">
          <a:noAutofit/>
        </a:bodyPr>
        <a:lstStyle/>
        <a:p>
          <a:pPr marL="11430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1" kern="1200">
              <a:latin typeface="Segoe UI"/>
              <a:ea typeface="+mn-ea"/>
              <a:cs typeface="+mn-cs"/>
            </a:rPr>
            <a:t>B. Assistenza al RUP e DEC</a:t>
          </a:r>
        </a:p>
        <a:p>
          <a:pPr marL="11430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1" kern="1200">
              <a:latin typeface="Segoe UI"/>
              <a:ea typeface="+mn-ea"/>
              <a:cs typeface="+mn-cs"/>
            </a:rPr>
            <a:t>C. Consulenza tecnica agli Enti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Diagnosi Energetiche e Certificazioni Energetiche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Valutazioni tecniche/economiche sugli interventi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Informative sulle innovazioni tecnologiche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Progettazione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Verifica e Validazione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Piani di Illuminazione Comunale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Energy Management</a:t>
          </a:r>
        </a:p>
        <a:p>
          <a:pPr marL="1800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600" b="0" kern="1200">
              <a:latin typeface="Segoe UI"/>
              <a:ea typeface="+mn-ea"/>
              <a:cs typeface="+mn-cs"/>
            </a:rPr>
            <a:t>......</a:t>
          </a:r>
        </a:p>
      </dsp:txBody>
      <dsp:txXfrm>
        <a:off x="0" y="1973120"/>
        <a:ext cx="6666833" cy="3326400"/>
      </dsp:txXfrm>
    </dsp:sp>
    <dsp:sp modelId="{448EF8C9-0CBF-420D-9027-3D17A7B05D52}">
      <dsp:nvSpPr>
        <dsp:cNvPr id="0" name=""/>
        <dsp:cNvSpPr/>
      </dsp:nvSpPr>
      <dsp:spPr>
        <a:xfrm>
          <a:off x="333341" y="1736960"/>
          <a:ext cx="4666783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>
              <a:latin typeface="Segoe UI"/>
              <a:ea typeface="+mn-ea"/>
              <a:cs typeface="+mn-cs"/>
            </a:rPr>
            <a:t>Servizi di Supporto</a:t>
          </a:r>
        </a:p>
      </dsp:txBody>
      <dsp:txXfrm>
        <a:off x="356398" y="1760017"/>
        <a:ext cx="4620669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24AD6-35CE-4CF7-8BC0-735BBAD64C6D}">
      <dsp:nvSpPr>
        <dsp:cNvPr id="0" name=""/>
        <dsp:cNvSpPr/>
      </dsp:nvSpPr>
      <dsp:spPr>
        <a:xfrm>
          <a:off x="0" y="0"/>
          <a:ext cx="7288484" cy="6121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>
              <a:latin typeface="Segoe UI"/>
              <a:ea typeface="+mn-ea"/>
              <a:cs typeface="+mn-cs"/>
            </a:rPr>
            <a:t>1) Individuazione di un sistema di indicatori sulla base dello standard GRI e delle specifiche esigenze informative degli Stakeholder</a:t>
          </a:r>
        </a:p>
      </dsp:txBody>
      <dsp:txXfrm>
        <a:off x="17930" y="17930"/>
        <a:ext cx="6556275" cy="576314"/>
      </dsp:txXfrm>
    </dsp:sp>
    <dsp:sp modelId="{D2E15D40-A411-4404-94FB-EEF4A89F5BC8}">
      <dsp:nvSpPr>
        <dsp:cNvPr id="0" name=""/>
        <dsp:cNvSpPr/>
      </dsp:nvSpPr>
      <dsp:spPr>
        <a:xfrm>
          <a:off x="544269" y="697198"/>
          <a:ext cx="7288484" cy="6121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>
              <a:latin typeface="Segoe UI"/>
              <a:ea typeface="+mn-ea"/>
              <a:cs typeface="+mn-cs"/>
            </a:rPr>
            <a:t>2) Raccolta dati ed elaborazione degli indicatori</a:t>
          </a:r>
        </a:p>
      </dsp:txBody>
      <dsp:txXfrm>
        <a:off x="562199" y="715128"/>
        <a:ext cx="6310440" cy="576314"/>
      </dsp:txXfrm>
    </dsp:sp>
    <dsp:sp modelId="{F62DD47C-2E54-40F4-8B78-D2AA1C17782C}">
      <dsp:nvSpPr>
        <dsp:cNvPr id="0" name=""/>
        <dsp:cNvSpPr/>
      </dsp:nvSpPr>
      <dsp:spPr>
        <a:xfrm>
          <a:off x="1088539" y="1394397"/>
          <a:ext cx="7288484" cy="6121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>
              <a:latin typeface="Segoe UI"/>
              <a:ea typeface="+mn-ea"/>
              <a:cs typeface="+mn-cs"/>
            </a:rPr>
            <a:t>3) Validazione del set di indicatori</a:t>
          </a:r>
        </a:p>
      </dsp:txBody>
      <dsp:txXfrm>
        <a:off x="1106469" y="1412327"/>
        <a:ext cx="6310440" cy="576314"/>
      </dsp:txXfrm>
    </dsp:sp>
    <dsp:sp modelId="{064752B9-595E-45A1-9B17-79A0AB282D4C}">
      <dsp:nvSpPr>
        <dsp:cNvPr id="0" name=""/>
        <dsp:cNvSpPr/>
      </dsp:nvSpPr>
      <dsp:spPr>
        <a:xfrm>
          <a:off x="1632809" y="2091595"/>
          <a:ext cx="7288484" cy="6121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>
              <a:latin typeface="Segoe UI"/>
              <a:ea typeface="+mn-ea"/>
              <a:cs typeface="+mn-cs"/>
            </a:rPr>
            <a:t>4) Redazione del Bilancio di Sostenibilità 2018-2020</a:t>
          </a:r>
        </a:p>
      </dsp:txBody>
      <dsp:txXfrm>
        <a:off x="1650739" y="2109525"/>
        <a:ext cx="6310440" cy="576314"/>
      </dsp:txXfrm>
    </dsp:sp>
    <dsp:sp modelId="{B34A7944-9C1F-4C6A-AFC3-A543BDA3F07F}">
      <dsp:nvSpPr>
        <dsp:cNvPr id="0" name=""/>
        <dsp:cNvSpPr/>
      </dsp:nvSpPr>
      <dsp:spPr>
        <a:xfrm>
          <a:off x="2177079" y="2788794"/>
          <a:ext cx="7288484" cy="6121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>
              <a:latin typeface="Segoe UI"/>
              <a:ea typeface="+mn-ea"/>
              <a:cs typeface="+mn-cs"/>
            </a:rPr>
            <a:t>5) Analisi dei benefici e delle criticità emerse durante il processo e individuazione delle possibili soluzioni</a:t>
          </a:r>
        </a:p>
      </dsp:txBody>
      <dsp:txXfrm>
        <a:off x="2195009" y="2806724"/>
        <a:ext cx="6310440" cy="576314"/>
      </dsp:txXfrm>
    </dsp:sp>
    <dsp:sp modelId="{C927D633-6A90-4192-BB11-6571A85D9D22}">
      <dsp:nvSpPr>
        <dsp:cNvPr id="0" name=""/>
        <dsp:cNvSpPr/>
      </dsp:nvSpPr>
      <dsp:spPr>
        <a:xfrm>
          <a:off x="6890570" y="447227"/>
          <a:ext cx="397913" cy="397913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>
            <a:latin typeface="Segoe UI"/>
            <a:ea typeface="+mn-ea"/>
            <a:cs typeface="+mn-cs"/>
          </a:endParaRPr>
        </a:p>
      </dsp:txBody>
      <dsp:txXfrm>
        <a:off x="6980100" y="447227"/>
        <a:ext cx="218853" cy="299430"/>
      </dsp:txXfrm>
    </dsp:sp>
    <dsp:sp modelId="{3EC05F3B-1465-4C16-B046-45F5045DBEE2}">
      <dsp:nvSpPr>
        <dsp:cNvPr id="0" name=""/>
        <dsp:cNvSpPr/>
      </dsp:nvSpPr>
      <dsp:spPr>
        <a:xfrm>
          <a:off x="7434840" y="1144426"/>
          <a:ext cx="397913" cy="397913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>
            <a:latin typeface="Segoe UI"/>
            <a:ea typeface="+mn-ea"/>
            <a:cs typeface="+mn-cs"/>
          </a:endParaRPr>
        </a:p>
      </dsp:txBody>
      <dsp:txXfrm>
        <a:off x="7524370" y="1144426"/>
        <a:ext cx="218853" cy="299430"/>
      </dsp:txXfrm>
    </dsp:sp>
    <dsp:sp modelId="{450D8DDC-81EA-42D2-B7C4-6921C4E22144}">
      <dsp:nvSpPr>
        <dsp:cNvPr id="0" name=""/>
        <dsp:cNvSpPr/>
      </dsp:nvSpPr>
      <dsp:spPr>
        <a:xfrm>
          <a:off x="7979110" y="1831421"/>
          <a:ext cx="397913" cy="397913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>
            <a:latin typeface="Segoe UI"/>
            <a:ea typeface="+mn-ea"/>
            <a:cs typeface="+mn-cs"/>
          </a:endParaRPr>
        </a:p>
      </dsp:txBody>
      <dsp:txXfrm>
        <a:off x="8068640" y="1831421"/>
        <a:ext cx="218853" cy="299430"/>
      </dsp:txXfrm>
    </dsp:sp>
    <dsp:sp modelId="{433B0101-C991-4EC9-8C76-A73819FE455B}">
      <dsp:nvSpPr>
        <dsp:cNvPr id="0" name=""/>
        <dsp:cNvSpPr/>
      </dsp:nvSpPr>
      <dsp:spPr>
        <a:xfrm>
          <a:off x="8523380" y="2535422"/>
          <a:ext cx="397913" cy="397913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>
            <a:latin typeface="Segoe UI"/>
            <a:ea typeface="+mn-ea"/>
            <a:cs typeface="+mn-cs"/>
          </a:endParaRPr>
        </a:p>
      </dsp:txBody>
      <dsp:txXfrm>
        <a:off x="8612910" y="2535422"/>
        <a:ext cx="218853" cy="299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C418C-165C-4ACE-9DDE-DA3DCFD75907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3C4F6-DEA2-4A5B-B68A-7643F1F06C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015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653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801D14-D523-4352-942A-A60B54820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CA17017-3928-40E0-A3AD-6DBD345E7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BD7376-1695-4102-91FE-715B8DAF0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9DB72D-10A7-4E11-B63D-C8CF878B7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EB1E01-D9F0-464E-8A25-89421AF3E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253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D30D37-AAB6-45D1-8211-D86A2D699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67A082-D110-41D5-87D2-A28F9857B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932166-6B20-448A-908F-E5F2762BB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EEF943-F953-4953-A4BB-E365D7942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35BD50-2594-4A12-BCF8-73AD4B26C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8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10D8F66-DBE2-4967-8B67-C4DD7CF29D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6F1D095-5E8D-4482-A161-B4550AF3E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35EF1F-3DC0-4328-B8FD-1E2148CDA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FD1DF8-847A-4285-A31B-A6C3E57D6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4BD9E8-5BDF-4A1A-94C7-FE131C6F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206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241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7A8A0E-CAFD-4F37-8B16-7AC09B4D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4196F7-BBAA-41E3-8517-059DD3142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CBC8C5-730E-448A-8DF6-F4774277C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84D09B-032E-4D76-BF74-057C3976A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3CABC0-3D70-4424-87D0-4D2BEB52E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19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F84571-8346-4537-B1CD-17349DA9F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AFA63C3-38AE-4590-BE22-BB0EFB008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88E65F-8753-47AD-B898-EB8692555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148C47-7557-4D88-ABEA-22646A9D9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F93A36-4F6E-4355-BF37-C02AFA99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15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D4BD57-AFB6-4F47-9D12-481FD923D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DE482B-A400-448B-8972-EABEF954E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16815FA-9702-4F06-968F-A1DAFF2A6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D60737-9406-48AE-9299-9DFE106C7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86539DF-40E3-41CA-9D30-4A7F85AD1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7FE739-0FB3-4544-B11F-DC87B9C5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48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96D5E2-7C43-4130-9689-E6E08C37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38D2A1-4D0C-4AE9-B1F6-A8183D141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FDC573-8AE3-4BDF-80D9-999D0F5DE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7F16073-D166-4806-BAF9-AF2D254CB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CF38605-5531-4308-9A56-E3CE65C0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1EF267F-742F-45D4-8402-7A58C32BE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914C18C-8370-4351-8C6C-54745F19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02797F6-B4FC-456D-B600-E0FB717B5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40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2E33E-31E2-4580-8186-ED46B682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860A024-C87C-4249-9138-A6DC56D4F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EE9553C-BC43-4C6E-B25A-AFFA6348F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525D88-198A-437A-8BB2-E6F870208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636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B24AAC6-4FE3-4A92-97C1-684124CF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2017AA6-955F-4655-8E46-73DFF6517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7089AD-3C7D-4E98-8DE2-DB898239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790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853ED1-049E-432D-AFED-8BD479E21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2C5BF4-94D3-4361-A4D3-5D1F3C08E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399BB7F-C14E-4E71-A2B4-BFE92D1B2F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3C7F497-E702-4D13-ABC6-812D66800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AA0E7C-0537-4C8F-B82B-E38DE64D2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62252D-0476-430F-850E-38EB65F4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66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25215-AB75-4D5F-B4A6-C759D8582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9D70540-A3D4-4196-A1AC-825E233CF1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D2F1E38-D99D-44B7-A6E3-2EFF3C2AE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D7B4106-A7A9-48DF-BF75-693B55A68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B3BF93E-A5DB-48D1-9508-5302F3BF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FA70D19-8FCF-458D-AAC0-C01C5AC0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906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17C5508-7C91-4008-953C-CF26C963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93C536-67EC-45F6-A0EE-ED50FA3F8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B4705-190F-45D2-BAD1-9214C78BA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458EC-A8AA-48AB-92F5-3E8ED5D5B17D}" type="datetimeFigureOut">
              <a:rPr lang="it-IT" smtClean="0"/>
              <a:t>27/06/2021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3C38BA-D044-4B92-9FCE-CB56F65821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9749E3-23AC-4716-A1A8-15A6ECA78F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CE879-4392-4648-A684-001D976056B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914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2"/>
            <a:ext cx="8994357" cy="4321090"/>
          </a:xfrm>
          <a:prstGeom prst="rect">
            <a:avLst/>
          </a:prstGeom>
          <a:solidFill>
            <a:srgbClr val="595959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9B9174-0DC8-429F-A500-E0A9F5796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670" y="1111086"/>
            <a:ext cx="7692952" cy="2915581"/>
          </a:xfrm>
        </p:spPr>
        <p:txBody>
          <a:bodyPr anchor="ctr">
            <a:normAutofit/>
          </a:bodyPr>
          <a:lstStyle/>
          <a:p>
            <a:pPr algn="l"/>
            <a:r>
              <a:rPr lang="it-IT" dirty="0">
                <a:solidFill>
                  <a:srgbClr val="FFFFFF"/>
                </a:solidFill>
              </a:rPr>
              <a:t>Bilancio di Sostenibilità</a:t>
            </a:r>
            <a:br>
              <a:rPr lang="it-IT" dirty="0">
                <a:solidFill>
                  <a:srgbClr val="FFFFFF"/>
                </a:solidFill>
              </a:rPr>
            </a:br>
            <a:r>
              <a:rPr lang="it-IT" sz="2400" dirty="0">
                <a:solidFill>
                  <a:srgbClr val="FFFFFF"/>
                </a:solidFill>
              </a:rPr>
              <a:t>28 giugno 2021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A8785C-8852-41E4-98E6-90EC8A3DB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5549" y="448914"/>
            <a:ext cx="2114392" cy="2081040"/>
          </a:xfrm>
          <a:prstGeom prst="rect">
            <a:avLst/>
          </a:prstGeom>
          <a:solidFill>
            <a:srgbClr val="F8FE26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CFD2681-1907-4B1F-9138-FDA346F73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5549" y="2685865"/>
            <a:ext cx="2114392" cy="2081040"/>
          </a:xfrm>
          <a:prstGeom prst="rect">
            <a:avLst/>
          </a:prstGeom>
          <a:solidFill>
            <a:srgbClr val="F8FE26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" y="4932939"/>
            <a:ext cx="9001479" cy="146614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04066CE-066A-49B2-AF72-B29C9045F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670" y="5184138"/>
            <a:ext cx="7692952" cy="963741"/>
          </a:xfrm>
        </p:spPr>
        <p:txBody>
          <a:bodyPr anchor="ctr">
            <a:normAutofit/>
          </a:bodyPr>
          <a:lstStyle/>
          <a:p>
            <a:pPr algn="l"/>
            <a:r>
              <a:rPr lang="it-IT" sz="1700" i="1">
                <a:solidFill>
                  <a:srgbClr val="1B1B1B"/>
                </a:solidFill>
              </a:rPr>
              <a:t>Dichiarazione non-finanziaria ai sensi del D.Lgs. n. 254/2016 (DNF volontaria)</a:t>
            </a:r>
            <a:br>
              <a:rPr lang="it-IT" sz="1700">
                <a:solidFill>
                  <a:srgbClr val="1B1B1B"/>
                </a:solidFill>
              </a:rPr>
            </a:br>
            <a:endParaRPr lang="it-IT" sz="1700">
              <a:solidFill>
                <a:srgbClr val="1B1B1B"/>
              </a:solidFill>
            </a:endParaRPr>
          </a:p>
          <a:p>
            <a:pPr algn="l"/>
            <a:r>
              <a:rPr lang="it-IT" sz="1700">
                <a:solidFill>
                  <a:srgbClr val="1B1B1B"/>
                </a:solidFill>
              </a:rPr>
              <a:t>triennio 2018-2020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06C138F9-AFCB-4743-800A-CFF2350D8A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15549" y="1192408"/>
            <a:ext cx="2114391" cy="594053"/>
          </a:xfrm>
          <a:prstGeom prst="rect">
            <a:avLst/>
          </a:prstGeom>
          <a:noFill/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303" y="4922816"/>
            <a:ext cx="2114497" cy="1486269"/>
          </a:xfrm>
          <a:prstGeom prst="rect">
            <a:avLst/>
          </a:prstGeom>
          <a:solidFill>
            <a:srgbClr val="5D674E">
              <a:alpha val="95000"/>
            </a:srgbClr>
          </a:solidFill>
          <a:ln w="25400">
            <a:solidFill>
              <a:srgbClr val="5D674E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F49EA7D-056A-4B2C-899F-B1606C55D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334" y="5110495"/>
            <a:ext cx="1076820" cy="111019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D9E299D-A2E1-43E9-B6CC-F61183FCE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4685" y="2814834"/>
            <a:ext cx="1316117" cy="182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20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D7A01739-E6C6-46F4-920D-6EAB9659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Mappa</a:t>
            </a:r>
            <a:r>
              <a:rPr lang="en-US" sz="4000" dirty="0">
                <a:solidFill>
                  <a:schemeClr val="bg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degli</a:t>
            </a:r>
            <a:r>
              <a:rPr lang="en-US" sz="4000" dirty="0">
                <a:solidFill>
                  <a:schemeClr val="bg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Stakeholder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A81ECDD-85A6-4DAE-A760-8D076EDCC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872" y="467208"/>
            <a:ext cx="7018859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37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5AE6B41-E832-4F2F-9452-ED0253B88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70" y="2785915"/>
            <a:ext cx="3103668" cy="2618299"/>
          </a:xfrm>
          <a:prstGeom prst="rect">
            <a:avLst/>
          </a:prstGeom>
        </p:spPr>
      </p:pic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D9760AD6-7E63-4D62-BB85-ADD9CC839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891453"/>
              </p:ext>
            </p:extLst>
          </p:nvPr>
        </p:nvGraphicFramePr>
        <p:xfrm>
          <a:off x="4433150" y="4241827"/>
          <a:ext cx="7225748" cy="2616173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5451043">
                  <a:extLst>
                    <a:ext uri="{9D8B030D-6E8A-4147-A177-3AD203B41FA5}">
                      <a16:colId xmlns:a16="http://schemas.microsoft.com/office/drawing/2014/main" val="1691700350"/>
                    </a:ext>
                  </a:extLst>
                </a:gridCol>
                <a:gridCol w="1774705">
                  <a:extLst>
                    <a:ext uri="{9D8B030D-6E8A-4147-A177-3AD203B41FA5}">
                      <a16:colId xmlns:a16="http://schemas.microsoft.com/office/drawing/2014/main" val="4093061552"/>
                    </a:ext>
                  </a:extLst>
                </a:gridCol>
              </a:tblGrid>
              <a:tr h="34137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t-IT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Persone nell’organizzazione</a:t>
                      </a:r>
                      <a:endParaRPr lang="it-IT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177" marR="167177" marT="23219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n. 2020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799257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0" i="0" u="none" strike="noStrike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Consiglio di Amministrazione</a:t>
                      </a:r>
                      <a:endParaRPr lang="en-US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177" marR="167177" marT="23219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  </a:t>
                      </a:r>
                      <a:endParaRPr lang="it-IT" sz="20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238993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it-IT" sz="2000" b="0" i="0" u="none" strike="noStrike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Comitato di Indirizzo e Vigilanza</a:t>
                      </a:r>
                      <a:endParaRPr lang="it-IT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177" marR="167177" marT="23219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  </a:t>
                      </a:r>
                      <a:endParaRPr lang="it-IT" sz="20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400325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0" i="0" u="none" strike="noStrike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Collegio tecnico</a:t>
                      </a:r>
                      <a:endParaRPr lang="en-US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177" marR="167177" marT="23219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  </a:t>
                      </a:r>
                      <a:endParaRPr lang="it-IT" sz="20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445961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Revisore</a:t>
                      </a:r>
                      <a:r>
                        <a:rPr lang="en-US" sz="2000" b="0" i="0" u="none" strike="noStrike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legale</a:t>
                      </a:r>
                      <a:r>
                        <a:rPr lang="en-US" sz="2000" b="0" i="0" u="none" strike="noStrike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en-US" sz="2000" b="0" i="0" u="none" strike="noStrike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conti</a:t>
                      </a:r>
                      <a:endParaRPr lang="en-US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177" marR="167177" marT="23219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  </a:t>
                      </a:r>
                      <a:endParaRPr lang="it-IT" sz="20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469033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Dipendenti</a:t>
                      </a:r>
                      <a:r>
                        <a:rPr lang="en-US" sz="2000" b="0" i="0" u="none" strike="noStrike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lang="en-US" sz="20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collaboratori</a:t>
                      </a:r>
                      <a:endParaRPr lang="en-US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177" marR="167177" marT="23219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it-IT" sz="20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01830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r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TOT.</a:t>
                      </a:r>
                      <a:endParaRPr lang="en-US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177" marR="167177" marT="23219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26 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095955"/>
                  </a:ext>
                </a:extLst>
              </a:tr>
            </a:tbl>
          </a:graphicData>
        </a:graphic>
      </p:graphicFrame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42DC1271-DDED-4FF1-AFA7-B6BE580C8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066552"/>
              </p:ext>
            </p:extLst>
          </p:nvPr>
        </p:nvGraphicFramePr>
        <p:xfrm>
          <a:off x="4435288" y="2630897"/>
          <a:ext cx="7225748" cy="1365480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5451043">
                  <a:extLst>
                    <a:ext uri="{9D8B030D-6E8A-4147-A177-3AD203B41FA5}">
                      <a16:colId xmlns:a16="http://schemas.microsoft.com/office/drawing/2014/main" val="1691700350"/>
                    </a:ext>
                  </a:extLst>
                </a:gridCol>
                <a:gridCol w="1774705">
                  <a:extLst>
                    <a:ext uri="{9D8B030D-6E8A-4147-A177-3AD203B41FA5}">
                      <a16:colId xmlns:a16="http://schemas.microsoft.com/office/drawing/2014/main" val="4093061552"/>
                    </a:ext>
                  </a:extLst>
                </a:gridCol>
              </a:tblGrid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Contesto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di business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n. 2020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799257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Soci diretti</a:t>
                      </a:r>
                      <a:endParaRPr lang="it-IT" sz="20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238993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Collaboratori esterni*</a:t>
                      </a:r>
                      <a:endParaRPr lang="it-IT" sz="20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it-IT" sz="20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400325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TOT.</a:t>
                      </a:r>
                      <a:endParaRPr lang="it-IT" sz="20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445961"/>
                  </a:ext>
                </a:extLst>
              </a:tr>
            </a:tbl>
          </a:graphicData>
        </a:graphic>
      </p:graphicFrame>
      <p:graphicFrame>
        <p:nvGraphicFramePr>
          <p:cNvPr id="17" name="Tabella 16">
            <a:extLst>
              <a:ext uri="{FF2B5EF4-FFF2-40B4-BE49-F238E27FC236}">
                <a16:creationId xmlns:a16="http://schemas.microsoft.com/office/drawing/2014/main" id="{CB314603-D83B-4208-81CA-F3B187EE9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752910"/>
              </p:ext>
            </p:extLst>
          </p:nvPr>
        </p:nvGraphicFramePr>
        <p:xfrm>
          <a:off x="4435288" y="0"/>
          <a:ext cx="7225748" cy="2389590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5451043">
                  <a:extLst>
                    <a:ext uri="{9D8B030D-6E8A-4147-A177-3AD203B41FA5}">
                      <a16:colId xmlns:a16="http://schemas.microsoft.com/office/drawing/2014/main" val="1691700350"/>
                    </a:ext>
                  </a:extLst>
                </a:gridCol>
                <a:gridCol w="1774705">
                  <a:extLst>
                    <a:ext uri="{9D8B030D-6E8A-4147-A177-3AD203B41FA5}">
                      <a16:colId xmlns:a16="http://schemas.microsoft.com/office/drawing/2014/main" val="4093061552"/>
                    </a:ext>
                  </a:extLst>
                </a:gridCol>
              </a:tblGrid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 dirty="0" err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Times New Roman" panose="02020603050405020304" pitchFamily="18" charset="0"/>
                        </a:rPr>
                        <a:t>Contesto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Times New Roman" panose="02020603050405020304" pitchFamily="18" charset="0"/>
                        </a:rPr>
                        <a:t>operativo</a:t>
                      </a:r>
                      <a:endParaRPr lang="en-US" sz="20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n. 2020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799257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Soci indiretti</a:t>
                      </a:r>
                      <a:endParaRPr lang="it-IT" sz="20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131</a:t>
                      </a:r>
                      <a:endParaRPr lang="it-IT" sz="2000" b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238993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Clienti</a:t>
                      </a:r>
                      <a:r>
                        <a:rPr lang="en-US" sz="20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en-US" sz="2000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convenzione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it-IT" sz="2000" b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400325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Enti ASA*</a:t>
                      </a:r>
                      <a:endParaRPr lang="it-IT" sz="20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it-IT" sz="2000" b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445961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Operatori economici</a:t>
                      </a:r>
                      <a:endParaRPr lang="it-IT" sz="20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it-IT" sz="2000" b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469033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20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Fornitori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it-IT" sz="20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001830"/>
                  </a:ext>
                </a:extLst>
              </a:tr>
              <a:tr h="3413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TOT.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267</a:t>
                      </a:r>
                      <a:endParaRPr lang="it-IT" sz="20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095955"/>
                  </a:ext>
                </a:extLst>
              </a:tr>
            </a:tbl>
          </a:graphicData>
        </a:graphic>
      </p:graphicFrame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1D97B07-0AD0-443E-8C3A-263E79BD3E00}"/>
              </a:ext>
            </a:extLst>
          </p:cNvPr>
          <p:cNvSpPr txBox="1"/>
          <p:nvPr/>
        </p:nvSpPr>
        <p:spPr>
          <a:xfrm>
            <a:off x="4435288" y="2362357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* Enti che Aderiscono alle convenzioni del Soggetto Aggregatore ma che NON si avvalgono dei servizi CET</a:t>
            </a:r>
            <a:endParaRPr lang="it-IT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C0094314-0C2E-44AE-A3CF-0311DB1307E6}"/>
              </a:ext>
            </a:extLst>
          </p:cNvPr>
          <p:cNvSpPr txBox="1"/>
          <p:nvPr/>
        </p:nvSpPr>
        <p:spPr>
          <a:xfrm>
            <a:off x="4433150" y="3973286"/>
            <a:ext cx="71377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* Commercialista; DPO (Data Privacy </a:t>
            </a:r>
            <a:r>
              <a:rPr lang="it-IT" sz="800" dirty="0" err="1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Officer</a:t>
            </a:r>
            <a:r>
              <a:rPr lang="it-IT" sz="800" dirty="0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); Consulente del Lavoro; Medico competente; RSPP (Responsabile del Servizio di Prevenzione e Protezione)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3888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3C47B39-8E55-F14A-AAD7-B36AAE81CAD2}"/>
              </a:ext>
            </a:extLst>
          </p:cNvPr>
          <p:cNvGrpSpPr/>
          <p:nvPr/>
        </p:nvGrpSpPr>
        <p:grpSpPr>
          <a:xfrm>
            <a:off x="1374948" y="4474423"/>
            <a:ext cx="2562617" cy="1087684"/>
            <a:chOff x="1030288" y="3184525"/>
            <a:chExt cx="1922463" cy="815975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8BC02731-7595-8D45-A0AD-8EE207CDC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288" y="3184525"/>
              <a:ext cx="1922463" cy="650875"/>
            </a:xfrm>
            <a:custGeom>
              <a:avLst/>
              <a:gdLst>
                <a:gd name="T0" fmla="*/ 1211 w 1211"/>
                <a:gd name="T1" fmla="*/ 0 h 410"/>
                <a:gd name="T2" fmla="*/ 1035 w 1211"/>
                <a:gd name="T3" fmla="*/ 410 h 410"/>
                <a:gd name="T4" fmla="*/ 0 w 1211"/>
                <a:gd name="T5" fmla="*/ 410 h 410"/>
                <a:gd name="T6" fmla="*/ 329 w 1211"/>
                <a:gd name="T7" fmla="*/ 0 h 410"/>
                <a:gd name="T8" fmla="*/ 1211 w 1211"/>
                <a:gd name="T9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1" h="410">
                  <a:moveTo>
                    <a:pt x="1211" y="0"/>
                  </a:moveTo>
                  <a:lnTo>
                    <a:pt x="1035" y="410"/>
                  </a:lnTo>
                  <a:lnTo>
                    <a:pt x="0" y="410"/>
                  </a:lnTo>
                  <a:lnTo>
                    <a:pt x="329" y="0"/>
                  </a:lnTo>
                  <a:lnTo>
                    <a:pt x="12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9" tIns="60944" rIns="121889" bIns="60944" numCol="1" anchor="t" anchorCtr="0" compatLnSpc="1">
              <a:prstTxWarp prst="textNoShape">
                <a:avLst/>
              </a:prstTxWarp>
            </a:bodyPr>
            <a:lstStyle/>
            <a:p>
              <a:endParaRPr lang="en-US" sz="3199" dirty="0">
                <a:latin typeface="Montserrat Light" pitchFamily="2" charset="77"/>
              </a:endParaRPr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90BFC0EB-9688-9A4A-B796-ED6B63530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0288" y="3835400"/>
              <a:ext cx="1643063" cy="1651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889" tIns="60944" rIns="121889" bIns="60944" numCol="1" anchor="t" anchorCtr="0" compatLnSpc="1">
              <a:prstTxWarp prst="textNoShape">
                <a:avLst/>
              </a:prstTxWarp>
            </a:bodyPr>
            <a:lstStyle/>
            <a:p>
              <a:endParaRPr lang="en-US" sz="3199" dirty="0">
                <a:latin typeface="Montserrat Light" pitchFamily="2" charset="77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FBEDCF7-325B-F440-AE16-02558C4AF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351" y="3184525"/>
              <a:ext cx="279400" cy="815975"/>
            </a:xfrm>
            <a:custGeom>
              <a:avLst/>
              <a:gdLst>
                <a:gd name="T0" fmla="*/ 0 w 176"/>
                <a:gd name="T1" fmla="*/ 410 h 514"/>
                <a:gd name="T2" fmla="*/ 0 w 176"/>
                <a:gd name="T3" fmla="*/ 514 h 514"/>
                <a:gd name="T4" fmla="*/ 176 w 176"/>
                <a:gd name="T5" fmla="*/ 99 h 514"/>
                <a:gd name="T6" fmla="*/ 176 w 176"/>
                <a:gd name="T7" fmla="*/ 0 h 514"/>
                <a:gd name="T8" fmla="*/ 0 w 176"/>
                <a:gd name="T9" fmla="*/ 41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514">
                  <a:moveTo>
                    <a:pt x="0" y="410"/>
                  </a:moveTo>
                  <a:lnTo>
                    <a:pt x="0" y="514"/>
                  </a:lnTo>
                  <a:lnTo>
                    <a:pt x="176" y="99"/>
                  </a:lnTo>
                  <a:lnTo>
                    <a:pt x="176" y="0"/>
                  </a:lnTo>
                  <a:lnTo>
                    <a:pt x="0" y="41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9" tIns="60944" rIns="121889" bIns="60944" numCol="1" anchor="t" anchorCtr="0" compatLnSpc="1">
              <a:prstTxWarp prst="textNoShape">
                <a:avLst/>
              </a:prstTxWarp>
            </a:bodyPr>
            <a:lstStyle/>
            <a:p>
              <a:endParaRPr lang="en-US" sz="3199" dirty="0">
                <a:latin typeface="Montserrat Light" pitchFamily="2" charset="77"/>
              </a:endParaRPr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EE70DFE7-0C62-B64C-831B-B3F6ED899E43}"/>
              </a:ext>
            </a:extLst>
          </p:cNvPr>
          <p:cNvSpPr>
            <a:spLocks/>
          </p:cNvSpPr>
          <p:nvPr/>
        </p:nvSpPr>
        <p:spPr bwMode="auto">
          <a:xfrm>
            <a:off x="3973360" y="3614069"/>
            <a:ext cx="2171135" cy="772382"/>
          </a:xfrm>
          <a:custGeom>
            <a:avLst/>
            <a:gdLst>
              <a:gd name="T0" fmla="*/ 1026 w 1026"/>
              <a:gd name="T1" fmla="*/ 0 h 365"/>
              <a:gd name="T2" fmla="*/ 1026 w 1026"/>
              <a:gd name="T3" fmla="*/ 365 h 365"/>
              <a:gd name="T4" fmla="*/ 0 w 1026"/>
              <a:gd name="T5" fmla="*/ 365 h 365"/>
              <a:gd name="T6" fmla="*/ 153 w 1026"/>
              <a:gd name="T7" fmla="*/ 0 h 365"/>
              <a:gd name="T8" fmla="*/ 1026 w 1026"/>
              <a:gd name="T9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6" h="365">
                <a:moveTo>
                  <a:pt x="1026" y="0"/>
                </a:moveTo>
                <a:lnTo>
                  <a:pt x="1026" y="365"/>
                </a:lnTo>
                <a:lnTo>
                  <a:pt x="0" y="365"/>
                </a:lnTo>
                <a:lnTo>
                  <a:pt x="153" y="0"/>
                </a:lnTo>
                <a:lnTo>
                  <a:pt x="1026" y="0"/>
                </a:lnTo>
                <a:close/>
              </a:path>
            </a:pathLst>
          </a:cu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98DFBD9-3C5A-D840-8D0E-1BA7C754B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3360" y="4386451"/>
            <a:ext cx="2171135" cy="2010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B5468B5F-D82F-894A-A57F-68950055544C}"/>
              </a:ext>
            </a:extLst>
          </p:cNvPr>
          <p:cNvSpPr>
            <a:spLocks/>
          </p:cNvSpPr>
          <p:nvPr/>
        </p:nvSpPr>
        <p:spPr bwMode="auto">
          <a:xfrm>
            <a:off x="8251831" y="2616679"/>
            <a:ext cx="358372" cy="850679"/>
          </a:xfrm>
          <a:custGeom>
            <a:avLst/>
            <a:gdLst>
              <a:gd name="T0" fmla="*/ 166 w 166"/>
              <a:gd name="T1" fmla="*/ 320 h 402"/>
              <a:gd name="T2" fmla="*/ 166 w 166"/>
              <a:gd name="T3" fmla="*/ 402 h 402"/>
              <a:gd name="T4" fmla="*/ 0 w 166"/>
              <a:gd name="T5" fmla="*/ 77 h 402"/>
              <a:gd name="T6" fmla="*/ 0 w 166"/>
              <a:gd name="T7" fmla="*/ 0 h 402"/>
              <a:gd name="T8" fmla="*/ 166 w 166"/>
              <a:gd name="T9" fmla="*/ 320 h 402"/>
              <a:gd name="connsiteX0" fmla="*/ 12779 w 12779"/>
              <a:gd name="connsiteY0" fmla="*/ 7564 h 10000"/>
              <a:gd name="connsiteX1" fmla="*/ 10000 w 12779"/>
              <a:gd name="connsiteY1" fmla="*/ 10000 h 10000"/>
              <a:gd name="connsiteX2" fmla="*/ 0 w 12779"/>
              <a:gd name="connsiteY2" fmla="*/ 1915 h 10000"/>
              <a:gd name="connsiteX3" fmla="*/ 0 w 12779"/>
              <a:gd name="connsiteY3" fmla="*/ 0 h 10000"/>
              <a:gd name="connsiteX4" fmla="*/ 12779 w 12779"/>
              <a:gd name="connsiteY4" fmla="*/ 7564 h 10000"/>
              <a:gd name="connsiteX0" fmla="*/ 10151 w 10151"/>
              <a:gd name="connsiteY0" fmla="*/ 8086 h 10000"/>
              <a:gd name="connsiteX1" fmla="*/ 10000 w 10151"/>
              <a:gd name="connsiteY1" fmla="*/ 10000 h 10000"/>
              <a:gd name="connsiteX2" fmla="*/ 0 w 10151"/>
              <a:gd name="connsiteY2" fmla="*/ 1915 h 10000"/>
              <a:gd name="connsiteX3" fmla="*/ 0 w 10151"/>
              <a:gd name="connsiteY3" fmla="*/ 0 h 10000"/>
              <a:gd name="connsiteX4" fmla="*/ 10151 w 10151"/>
              <a:gd name="connsiteY4" fmla="*/ 8086 h 10000"/>
              <a:gd name="connsiteX0" fmla="*/ 10202 w 10202"/>
              <a:gd name="connsiteY0" fmla="*/ 7919 h 10000"/>
              <a:gd name="connsiteX1" fmla="*/ 10000 w 10202"/>
              <a:gd name="connsiteY1" fmla="*/ 10000 h 10000"/>
              <a:gd name="connsiteX2" fmla="*/ 0 w 10202"/>
              <a:gd name="connsiteY2" fmla="*/ 1915 h 10000"/>
              <a:gd name="connsiteX3" fmla="*/ 0 w 10202"/>
              <a:gd name="connsiteY3" fmla="*/ 0 h 10000"/>
              <a:gd name="connsiteX4" fmla="*/ 10202 w 10202"/>
              <a:gd name="connsiteY4" fmla="*/ 7919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02" h="10000">
                <a:moveTo>
                  <a:pt x="10202" y="7919"/>
                </a:moveTo>
                <a:cubicBezTo>
                  <a:pt x="10152" y="8557"/>
                  <a:pt x="10050" y="9362"/>
                  <a:pt x="10000" y="10000"/>
                </a:cubicBezTo>
                <a:lnTo>
                  <a:pt x="0" y="1915"/>
                </a:lnTo>
                <a:lnTo>
                  <a:pt x="0" y="0"/>
                </a:lnTo>
                <a:lnTo>
                  <a:pt x="10202" y="7919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761F9EC-6AEA-4547-8542-B55D4339039F}"/>
              </a:ext>
            </a:extLst>
          </p:cNvPr>
          <p:cNvSpPr>
            <a:spLocks/>
          </p:cNvSpPr>
          <p:nvPr/>
        </p:nvSpPr>
        <p:spPr bwMode="auto">
          <a:xfrm>
            <a:off x="8251831" y="2616679"/>
            <a:ext cx="2532991" cy="677157"/>
          </a:xfrm>
          <a:custGeom>
            <a:avLst/>
            <a:gdLst>
              <a:gd name="T0" fmla="*/ 0 w 1197"/>
              <a:gd name="T1" fmla="*/ 0 h 320"/>
              <a:gd name="T2" fmla="*/ 166 w 1197"/>
              <a:gd name="T3" fmla="*/ 320 h 320"/>
              <a:gd name="T4" fmla="*/ 1197 w 1197"/>
              <a:gd name="T5" fmla="*/ 320 h 320"/>
              <a:gd name="T6" fmla="*/ 877 w 1197"/>
              <a:gd name="T7" fmla="*/ 0 h 320"/>
              <a:gd name="T8" fmla="*/ 0 w 1197"/>
              <a:gd name="T9" fmla="*/ 0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97" h="320">
                <a:moveTo>
                  <a:pt x="0" y="0"/>
                </a:moveTo>
                <a:lnTo>
                  <a:pt x="166" y="320"/>
                </a:lnTo>
                <a:lnTo>
                  <a:pt x="1197" y="320"/>
                </a:lnTo>
                <a:lnTo>
                  <a:pt x="87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C4AD9A-7A32-DF44-9FED-466B8BD2E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3106" y="3293836"/>
            <a:ext cx="2181716" cy="17352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060AED85-7BDC-814C-BCA4-BDC3D91F5A7F}"/>
              </a:ext>
            </a:extLst>
          </p:cNvPr>
          <p:cNvSpPr>
            <a:spLocks/>
          </p:cNvSpPr>
          <p:nvPr/>
        </p:nvSpPr>
        <p:spPr bwMode="auto">
          <a:xfrm>
            <a:off x="6292637" y="3054139"/>
            <a:ext cx="2173251" cy="734292"/>
          </a:xfrm>
          <a:custGeom>
            <a:avLst/>
            <a:gdLst>
              <a:gd name="T0" fmla="*/ 0 w 1027"/>
              <a:gd name="T1" fmla="*/ 0 h 347"/>
              <a:gd name="T2" fmla="*/ 0 w 1027"/>
              <a:gd name="T3" fmla="*/ 347 h 347"/>
              <a:gd name="T4" fmla="*/ 1027 w 1027"/>
              <a:gd name="T5" fmla="*/ 347 h 347"/>
              <a:gd name="T6" fmla="*/ 869 w 1027"/>
              <a:gd name="T7" fmla="*/ 0 h 347"/>
              <a:gd name="T8" fmla="*/ 0 w 1027"/>
              <a:gd name="T9" fmla="*/ 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7" h="347">
                <a:moveTo>
                  <a:pt x="0" y="0"/>
                </a:moveTo>
                <a:lnTo>
                  <a:pt x="0" y="347"/>
                </a:lnTo>
                <a:lnTo>
                  <a:pt x="1027" y="347"/>
                </a:lnTo>
                <a:lnTo>
                  <a:pt x="86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0D08BC-A7D8-DE48-BBD1-554DDE6C6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637" y="3780859"/>
            <a:ext cx="2173251" cy="20103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1333EF0-6A4B-3940-8F9C-5510BF7695BA}"/>
              </a:ext>
            </a:extLst>
          </p:cNvPr>
          <p:cNvCxnSpPr/>
          <p:nvPr/>
        </p:nvCxnSpPr>
        <p:spPr>
          <a:xfrm>
            <a:off x="5188797" y="3248370"/>
            <a:ext cx="0" cy="726402"/>
          </a:xfrm>
          <a:prstGeom prst="straightConnector1">
            <a:avLst/>
          </a:prstGeom>
          <a:ln w="9525" cmpd="sng">
            <a:solidFill>
              <a:schemeClr val="tx1"/>
            </a:solidFill>
            <a:tailEnd type="oval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E8261CF-D565-2843-B16D-42503120F8D4}"/>
              </a:ext>
            </a:extLst>
          </p:cNvPr>
          <p:cNvCxnSpPr/>
          <p:nvPr/>
        </p:nvCxnSpPr>
        <p:spPr>
          <a:xfrm>
            <a:off x="2868746" y="4122385"/>
            <a:ext cx="0" cy="726402"/>
          </a:xfrm>
          <a:prstGeom prst="straightConnector1">
            <a:avLst/>
          </a:prstGeom>
          <a:ln w="9525" cmpd="sng">
            <a:solidFill>
              <a:schemeClr val="tx1"/>
            </a:solidFill>
            <a:tailEnd type="oval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2">
            <a:extLst>
              <a:ext uri="{FF2B5EF4-FFF2-40B4-BE49-F238E27FC236}">
                <a16:creationId xmlns:a16="http://schemas.microsoft.com/office/drawing/2014/main" id="{4859E541-53E6-7041-B5BB-F32507E40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6008" y="3236890"/>
            <a:ext cx="885482" cy="88548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28" name="Oval 12">
            <a:extLst>
              <a:ext uri="{FF2B5EF4-FFF2-40B4-BE49-F238E27FC236}">
                <a16:creationId xmlns:a16="http://schemas.microsoft.com/office/drawing/2014/main" id="{FDB204F7-194D-884B-88E1-029F653BD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835" y="2402898"/>
            <a:ext cx="885482" cy="885482"/>
          </a:xfrm>
          <a:prstGeom prst="ellipse">
            <a:avLst/>
          </a:prstGeom>
          <a:solidFill>
            <a:schemeClr val="accent2">
              <a:lumMod val="90000"/>
              <a:lumOff val="1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562CB53-7AA2-4F45-A7FB-6A48F9D64DEE}"/>
              </a:ext>
            </a:extLst>
          </p:cNvPr>
          <p:cNvCxnSpPr/>
          <p:nvPr/>
        </p:nvCxnSpPr>
        <p:spPr>
          <a:xfrm>
            <a:off x="7270296" y="2685294"/>
            <a:ext cx="0" cy="726402"/>
          </a:xfrm>
          <a:prstGeom prst="straightConnector1">
            <a:avLst/>
          </a:prstGeom>
          <a:ln w="9525" cmpd="sng">
            <a:solidFill>
              <a:schemeClr val="tx1"/>
            </a:solidFill>
            <a:tailEnd type="oval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Oval 12">
            <a:extLst>
              <a:ext uri="{FF2B5EF4-FFF2-40B4-BE49-F238E27FC236}">
                <a16:creationId xmlns:a16="http://schemas.microsoft.com/office/drawing/2014/main" id="{1CD9516E-6960-6049-B694-402CFC0A5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487" y="1830589"/>
            <a:ext cx="885479" cy="885482"/>
          </a:xfrm>
          <a:prstGeom prst="ellipse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C2CBDED-F1A2-8B43-A582-40B4DE39335A}"/>
              </a:ext>
            </a:extLst>
          </p:cNvPr>
          <p:cNvCxnSpPr/>
          <p:nvPr/>
        </p:nvCxnSpPr>
        <p:spPr>
          <a:xfrm>
            <a:off x="9398396" y="2228664"/>
            <a:ext cx="0" cy="726402"/>
          </a:xfrm>
          <a:prstGeom prst="straightConnector1">
            <a:avLst/>
          </a:prstGeom>
          <a:ln w="9525" cmpd="sng">
            <a:solidFill>
              <a:schemeClr val="tx1"/>
            </a:solidFill>
            <a:tailEnd type="oval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12">
            <a:extLst>
              <a:ext uri="{FF2B5EF4-FFF2-40B4-BE49-F238E27FC236}">
                <a16:creationId xmlns:a16="http://schemas.microsoft.com/office/drawing/2014/main" id="{F67D0504-F8F3-7448-B395-F7C2D8B0C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0533" y="1366822"/>
            <a:ext cx="885479" cy="885482"/>
          </a:xfrm>
          <a:prstGeom prst="ellipse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889" tIns="60944" rIns="121889" bIns="60944" numCol="1" anchor="t" anchorCtr="0" compatLnSpc="1">
            <a:prstTxWarp prst="textNoShape">
              <a:avLst/>
            </a:prstTxWarp>
          </a:bodyPr>
          <a:lstStyle/>
          <a:p>
            <a:endParaRPr lang="en-US" sz="3199" dirty="0">
              <a:latin typeface="Montserrat Light" pitchFamily="2" charset="7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1428D4B-0848-994A-B2B8-6315E72272D3}"/>
              </a:ext>
            </a:extLst>
          </p:cNvPr>
          <p:cNvSpPr txBox="1"/>
          <p:nvPr/>
        </p:nvSpPr>
        <p:spPr>
          <a:xfrm>
            <a:off x="2934045" y="274320"/>
            <a:ext cx="632391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tx2"/>
                </a:solidFill>
                <a:latin typeface="Playfair Display" pitchFamily="2" charset="77"/>
              </a:rPr>
              <a:t>Il </a:t>
            </a:r>
            <a:r>
              <a:rPr lang="en-US" sz="3300" b="1" dirty="0" err="1">
                <a:solidFill>
                  <a:schemeClr val="tx2"/>
                </a:solidFill>
                <a:latin typeface="Playfair Display" pitchFamily="2" charset="77"/>
              </a:rPr>
              <a:t>coinvolgimento</a:t>
            </a:r>
            <a:r>
              <a:rPr lang="en-US" sz="3300" b="1" dirty="0">
                <a:solidFill>
                  <a:schemeClr val="tx2"/>
                </a:solidFill>
                <a:latin typeface="Playfair Display" pitchFamily="2" charset="77"/>
              </a:rPr>
              <a:t> </a:t>
            </a:r>
            <a:r>
              <a:rPr lang="en-US" sz="3300" b="1" dirty="0" err="1">
                <a:solidFill>
                  <a:schemeClr val="tx2"/>
                </a:solidFill>
                <a:latin typeface="Playfair Display" pitchFamily="2" charset="77"/>
              </a:rPr>
              <a:t>degli</a:t>
            </a:r>
            <a:r>
              <a:rPr lang="en-US" sz="3300" b="1" dirty="0">
                <a:solidFill>
                  <a:schemeClr val="tx2"/>
                </a:solidFill>
                <a:latin typeface="Playfair Display" pitchFamily="2" charset="77"/>
              </a:rPr>
              <a:t> stakeholder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797E2AB-E536-EC44-B2DD-0E859871E858}"/>
              </a:ext>
            </a:extLst>
          </p:cNvPr>
          <p:cNvSpPr txBox="1"/>
          <p:nvPr/>
        </p:nvSpPr>
        <p:spPr>
          <a:xfrm>
            <a:off x="4930461" y="806915"/>
            <a:ext cx="23310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Montserrat Light" pitchFamily="2" charset="77"/>
              </a:rPr>
              <a:t>Approccio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Montserrat Light" pitchFamily="2" charset="77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Montserrat Light" pitchFamily="2" charset="77"/>
              </a:rPr>
              <a:t>incrementale</a:t>
            </a:r>
            <a:endParaRPr lang="en-US" sz="1400" dirty="0">
              <a:solidFill>
                <a:schemeClr val="bg1">
                  <a:lumMod val="65000"/>
                </a:schemeClr>
              </a:solidFill>
              <a:latin typeface="Montserrat Light" pitchFamily="2" charset="77"/>
            </a:endParaRPr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id="{F1DDFA30-929B-0643-AFF6-8D17444E3EB3}"/>
              </a:ext>
            </a:extLst>
          </p:cNvPr>
          <p:cNvSpPr txBox="1">
            <a:spLocks/>
          </p:cNvSpPr>
          <p:nvPr/>
        </p:nvSpPr>
        <p:spPr>
          <a:xfrm>
            <a:off x="1415024" y="5716395"/>
            <a:ext cx="2315284" cy="31909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err="1">
                <a:solidFill>
                  <a:schemeClr val="tx1"/>
                </a:solidFill>
                <a:latin typeface="Montserrat Light" pitchFamily="2" charset="77"/>
                <a:ea typeface="Lato Light" panose="020F0502020204030203" pitchFamily="34" charset="0"/>
                <a:cs typeface="Mukta ExtraLight" panose="020B0000000000000000" pitchFamily="34" charset="77"/>
              </a:rPr>
              <a:t>CdA</a:t>
            </a:r>
            <a:endParaRPr lang="en-US" sz="1200" dirty="0">
              <a:solidFill>
                <a:schemeClr val="tx1"/>
              </a:solidFill>
              <a:latin typeface="Montserrat Light" pitchFamily="2" charset="77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8A1DDF1E-A45A-0A4C-AB12-C5EAF257DF89}"/>
              </a:ext>
            </a:extLst>
          </p:cNvPr>
          <p:cNvSpPr txBox="1">
            <a:spLocks/>
          </p:cNvSpPr>
          <p:nvPr/>
        </p:nvSpPr>
        <p:spPr>
          <a:xfrm>
            <a:off x="3973360" y="4793310"/>
            <a:ext cx="2315284" cy="31909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err="1">
                <a:solidFill>
                  <a:schemeClr val="tx1"/>
                </a:solidFill>
                <a:latin typeface="Montserrat Light" pitchFamily="2" charset="77"/>
                <a:ea typeface="Lato Light" panose="020F0502020204030203" pitchFamily="34" charset="0"/>
                <a:cs typeface="Mukta ExtraLight" panose="020B0000000000000000" pitchFamily="34" charset="77"/>
              </a:rPr>
              <a:t>Dipendenti</a:t>
            </a:r>
            <a:endParaRPr lang="en-US" sz="1200" dirty="0">
              <a:solidFill>
                <a:schemeClr val="tx1"/>
              </a:solidFill>
              <a:latin typeface="Montserrat Light" pitchFamily="2" charset="77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63" name="Subtitle 2">
            <a:extLst>
              <a:ext uri="{FF2B5EF4-FFF2-40B4-BE49-F238E27FC236}">
                <a16:creationId xmlns:a16="http://schemas.microsoft.com/office/drawing/2014/main" id="{9E3A34CA-E597-314D-8D0A-7B2AB49024EF}"/>
              </a:ext>
            </a:extLst>
          </p:cNvPr>
          <p:cNvSpPr txBox="1">
            <a:spLocks/>
          </p:cNvSpPr>
          <p:nvPr/>
        </p:nvSpPr>
        <p:spPr>
          <a:xfrm>
            <a:off x="6221620" y="4116366"/>
            <a:ext cx="2331086" cy="319096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err="1">
                <a:solidFill>
                  <a:schemeClr val="tx1"/>
                </a:solidFill>
                <a:latin typeface="Montserrat Light" pitchFamily="2" charset="77"/>
                <a:ea typeface="Lato Light" panose="020F0502020204030203" pitchFamily="34" charset="0"/>
                <a:cs typeface="Mukta ExtraLight" panose="020B0000000000000000" pitchFamily="34" charset="77"/>
              </a:rPr>
              <a:t>Persone</a:t>
            </a:r>
            <a:r>
              <a:rPr lang="en-US" sz="1200" dirty="0">
                <a:solidFill>
                  <a:schemeClr val="tx1"/>
                </a:solidFill>
                <a:latin typeface="Montserrat Light" pitchFamily="2" charset="77"/>
                <a:ea typeface="Lato Light" panose="020F0502020204030203" pitchFamily="34" charset="0"/>
                <a:cs typeface="Mukta ExtraLight" panose="020B0000000000000000" pitchFamily="34" charset="77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 Light" pitchFamily="2" charset="77"/>
                <a:ea typeface="Lato Light" panose="020F0502020204030203" pitchFamily="34" charset="0"/>
                <a:cs typeface="Mukta ExtraLight" panose="020B0000000000000000" pitchFamily="34" charset="77"/>
              </a:rPr>
              <a:t>dell’organizzazione</a:t>
            </a:r>
            <a:endParaRPr lang="en-US" sz="1200" dirty="0">
              <a:solidFill>
                <a:schemeClr val="tx1"/>
              </a:solidFill>
              <a:latin typeface="Montserrat Light" pitchFamily="2" charset="77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64" name="Subtitle 2">
            <a:extLst>
              <a:ext uri="{FF2B5EF4-FFF2-40B4-BE49-F238E27FC236}">
                <a16:creationId xmlns:a16="http://schemas.microsoft.com/office/drawing/2014/main" id="{9D3EE359-F449-894C-B6AB-76E7F73E8E3E}"/>
              </a:ext>
            </a:extLst>
          </p:cNvPr>
          <p:cNvSpPr txBox="1">
            <a:spLocks/>
          </p:cNvSpPr>
          <p:nvPr/>
        </p:nvSpPr>
        <p:spPr>
          <a:xfrm>
            <a:off x="8536322" y="3566438"/>
            <a:ext cx="2315284" cy="549928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it-IT" sz="1200" dirty="0">
                <a:solidFill>
                  <a:schemeClr val="tx1"/>
                </a:solidFill>
                <a:latin typeface="Montserrat Light" pitchFamily="2" charset="77"/>
                <a:ea typeface="Lato Light" panose="020F0502020204030203" pitchFamily="34" charset="0"/>
                <a:cs typeface="Mukta ExtraLight" panose="020B0000000000000000" pitchFamily="34" charset="77"/>
              </a:rPr>
              <a:t>Soci (diretti, indiretti) e  Clienti in convenzione</a:t>
            </a:r>
            <a:endParaRPr lang="en-US" sz="1200" dirty="0">
              <a:solidFill>
                <a:schemeClr val="tx1"/>
              </a:solidFill>
              <a:latin typeface="Montserrat Light" pitchFamily="2" charset="77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1A4BB1D5-6EDB-410F-9A55-46AA6FC54208}"/>
              </a:ext>
            </a:extLst>
          </p:cNvPr>
          <p:cNvSpPr txBox="1"/>
          <p:nvPr/>
        </p:nvSpPr>
        <p:spPr>
          <a:xfrm>
            <a:off x="6221620" y="5352723"/>
            <a:ext cx="582759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solidFill>
                  <a:srgbClr val="595959"/>
                </a:solidFill>
                <a:effectLst/>
                <a:latin typeface="Montserrat" panose="00000500000000000000" pitchFamily="50" charset="0"/>
                <a:ea typeface="Segoe UI" panose="020B0502040204020203" pitchFamily="34" charset="0"/>
                <a:cs typeface="Times New Roman" panose="02020603050405020304" pitchFamily="18" charset="0"/>
              </a:rPr>
              <a:t>Breve e semplice questionario </a:t>
            </a:r>
          </a:p>
          <a:p>
            <a:pPr algn="ctr"/>
            <a:r>
              <a:rPr lang="it-IT" sz="1400" dirty="0">
                <a:solidFill>
                  <a:srgbClr val="595959"/>
                </a:solidFill>
                <a:effectLst/>
                <a:latin typeface="Montserrat" panose="00000500000000000000" pitchFamily="50" charset="0"/>
                <a:ea typeface="Segoe UI" panose="020B0502040204020203" pitchFamily="34" charset="0"/>
                <a:cs typeface="Times New Roman" panose="02020603050405020304" pitchFamily="18" charset="0"/>
              </a:rPr>
              <a:t>(indagine online inviata avvalendosi del servizio </a:t>
            </a:r>
            <a:r>
              <a:rPr lang="it-IT" sz="1400" i="1" dirty="0" err="1">
                <a:solidFill>
                  <a:srgbClr val="595959"/>
                </a:solidFill>
                <a:effectLst/>
                <a:latin typeface="Montserrat" panose="00000500000000000000" pitchFamily="50" charset="0"/>
                <a:ea typeface="Segoe UI" panose="020B0502040204020203" pitchFamily="34" charset="0"/>
                <a:cs typeface="Times New Roman" panose="02020603050405020304" pitchFamily="18" charset="0"/>
              </a:rPr>
              <a:t>SurveyMonkey</a:t>
            </a:r>
            <a:r>
              <a:rPr lang="it-IT" sz="1400" dirty="0">
                <a:solidFill>
                  <a:srgbClr val="595959"/>
                </a:solidFill>
                <a:effectLst/>
                <a:latin typeface="Montserrat" panose="00000500000000000000" pitchFamily="50" charset="0"/>
                <a:ea typeface="Segoe UI" panose="020B0502040204020203" pitchFamily="34" charset="0"/>
                <a:cs typeface="Times New Roman" panose="02020603050405020304" pitchFamily="18" charset="0"/>
              </a:rPr>
              <a:t>) </a:t>
            </a:r>
            <a:endParaRPr lang="it-IT" sz="1400" dirty="0">
              <a:latin typeface="Montserrat" panose="00000500000000000000" pitchFamily="50" charset="0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8649ACC-ECD3-472B-A55A-7140E22A77BE}"/>
              </a:ext>
            </a:extLst>
          </p:cNvPr>
          <p:cNvSpPr txBox="1"/>
          <p:nvPr/>
        </p:nvSpPr>
        <p:spPr>
          <a:xfrm>
            <a:off x="1374948" y="6186907"/>
            <a:ext cx="4769547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solidFill>
                  <a:srgbClr val="595959"/>
                </a:solidFill>
                <a:effectLst/>
                <a:latin typeface="Montserrat" panose="00000500000000000000" pitchFamily="50" charset="0"/>
                <a:ea typeface="Segoe UI" panose="020B0502040204020203" pitchFamily="34" charset="0"/>
                <a:cs typeface="Times New Roman" panose="02020603050405020304" pitchFamily="18" charset="0"/>
              </a:rPr>
              <a:t>Interviste</a:t>
            </a:r>
            <a:endParaRPr lang="it-IT" sz="1400" dirty="0">
              <a:latin typeface="Montserrat" panose="00000500000000000000" pitchFamily="50" charset="0"/>
            </a:endParaRPr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AB17DC1F-CAEF-461A-8C9E-BF357CE13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3580" y="3467358"/>
            <a:ext cx="370332" cy="359431"/>
          </a:xfrm>
          <a:custGeom>
            <a:avLst/>
            <a:gdLst>
              <a:gd name="connsiteX0" fmla="*/ 176895 w 736553"/>
              <a:gd name="connsiteY0" fmla="*/ 422865 h 669451"/>
              <a:gd name="connsiteX1" fmla="*/ 27449 w 736553"/>
              <a:gd name="connsiteY1" fmla="*/ 641882 h 669451"/>
              <a:gd name="connsiteX2" fmla="*/ 709104 w 736553"/>
              <a:gd name="connsiteY2" fmla="*/ 641882 h 669451"/>
              <a:gd name="connsiteX3" fmla="*/ 562708 w 736553"/>
              <a:gd name="connsiteY3" fmla="*/ 422865 h 669451"/>
              <a:gd name="connsiteX4" fmla="*/ 369039 w 736553"/>
              <a:gd name="connsiteY4" fmla="*/ 530076 h 669451"/>
              <a:gd name="connsiteX5" fmla="*/ 176895 w 736553"/>
              <a:gd name="connsiteY5" fmla="*/ 422865 h 669451"/>
              <a:gd name="connsiteX6" fmla="*/ 184710 w 736553"/>
              <a:gd name="connsiteY6" fmla="*/ 392042 h 669451"/>
              <a:gd name="connsiteX7" fmla="*/ 192144 w 736553"/>
              <a:gd name="connsiteY7" fmla="*/ 399891 h 669451"/>
              <a:gd name="connsiteX8" fmla="*/ 369039 w 736553"/>
              <a:gd name="connsiteY8" fmla="*/ 502508 h 669451"/>
              <a:gd name="connsiteX9" fmla="*/ 544409 w 736553"/>
              <a:gd name="connsiteY9" fmla="*/ 399891 h 669451"/>
              <a:gd name="connsiteX10" fmla="*/ 562708 w 736553"/>
              <a:gd name="connsiteY10" fmla="*/ 392233 h 669451"/>
              <a:gd name="connsiteX11" fmla="*/ 736553 w 736553"/>
              <a:gd name="connsiteY11" fmla="*/ 654135 h 669451"/>
              <a:gd name="connsiteX12" fmla="*/ 733503 w 736553"/>
              <a:gd name="connsiteY12" fmla="*/ 663324 h 669451"/>
              <a:gd name="connsiteX13" fmla="*/ 724354 w 736553"/>
              <a:gd name="connsiteY13" fmla="*/ 669451 h 669451"/>
              <a:gd name="connsiteX14" fmla="*/ 13725 w 736553"/>
              <a:gd name="connsiteY14" fmla="*/ 669451 h 669451"/>
              <a:gd name="connsiteX15" fmla="*/ 3050 w 736553"/>
              <a:gd name="connsiteY15" fmla="*/ 663324 h 669451"/>
              <a:gd name="connsiteX16" fmla="*/ 0 w 736553"/>
              <a:gd name="connsiteY16" fmla="*/ 654135 h 669451"/>
              <a:gd name="connsiteX17" fmla="*/ 173845 w 736553"/>
              <a:gd name="connsiteY17" fmla="*/ 392233 h 669451"/>
              <a:gd name="connsiteX18" fmla="*/ 184710 w 736553"/>
              <a:gd name="connsiteY18" fmla="*/ 392042 h 669451"/>
              <a:gd name="connsiteX19" fmla="*/ 369037 w 736553"/>
              <a:gd name="connsiteY19" fmla="*/ 27467 h 669451"/>
              <a:gd name="connsiteX20" fmla="*/ 241946 w 736553"/>
              <a:gd name="connsiteY20" fmla="*/ 155649 h 669451"/>
              <a:gd name="connsiteX21" fmla="*/ 241946 w 736553"/>
              <a:gd name="connsiteY21" fmla="*/ 299091 h 669451"/>
              <a:gd name="connsiteX22" fmla="*/ 369037 w 736553"/>
              <a:gd name="connsiteY22" fmla="*/ 427274 h 669451"/>
              <a:gd name="connsiteX23" fmla="*/ 497641 w 736553"/>
              <a:gd name="connsiteY23" fmla="*/ 299091 h 669451"/>
              <a:gd name="connsiteX24" fmla="*/ 497641 w 736553"/>
              <a:gd name="connsiteY24" fmla="*/ 155649 h 669451"/>
              <a:gd name="connsiteX25" fmla="*/ 369037 w 736553"/>
              <a:gd name="connsiteY25" fmla="*/ 27467 h 669451"/>
              <a:gd name="connsiteX26" fmla="*/ 369037 w 736553"/>
              <a:gd name="connsiteY26" fmla="*/ 0 h 669451"/>
              <a:gd name="connsiteX27" fmla="*/ 521849 w 736553"/>
              <a:gd name="connsiteY27" fmla="*/ 155649 h 669451"/>
              <a:gd name="connsiteX28" fmla="*/ 521849 w 736553"/>
              <a:gd name="connsiteY28" fmla="*/ 299091 h 669451"/>
              <a:gd name="connsiteX29" fmla="*/ 369037 w 736553"/>
              <a:gd name="connsiteY29" fmla="*/ 454741 h 669451"/>
              <a:gd name="connsiteX30" fmla="*/ 214712 w 736553"/>
              <a:gd name="connsiteY30" fmla="*/ 299091 h 669451"/>
              <a:gd name="connsiteX31" fmla="*/ 214712 w 736553"/>
              <a:gd name="connsiteY31" fmla="*/ 155649 h 669451"/>
              <a:gd name="connsiteX32" fmla="*/ 369037 w 736553"/>
              <a:gd name="connsiteY32" fmla="*/ 0 h 66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6553" h="669451">
                <a:moveTo>
                  <a:pt x="176895" y="422865"/>
                </a:moveTo>
                <a:cubicBezTo>
                  <a:pt x="51849" y="485660"/>
                  <a:pt x="30499" y="602061"/>
                  <a:pt x="27449" y="641882"/>
                </a:cubicBezTo>
                <a:lnTo>
                  <a:pt x="709104" y="641882"/>
                </a:lnTo>
                <a:cubicBezTo>
                  <a:pt x="706054" y="602061"/>
                  <a:pt x="684705" y="485660"/>
                  <a:pt x="562708" y="422865"/>
                </a:cubicBezTo>
                <a:cubicBezTo>
                  <a:pt x="521535" y="488723"/>
                  <a:pt x="446812" y="530076"/>
                  <a:pt x="369039" y="530076"/>
                </a:cubicBezTo>
                <a:cubicBezTo>
                  <a:pt x="291266" y="530076"/>
                  <a:pt x="218069" y="488723"/>
                  <a:pt x="176895" y="422865"/>
                </a:cubicBezTo>
                <a:close/>
                <a:moveTo>
                  <a:pt x="184710" y="392042"/>
                </a:moveTo>
                <a:cubicBezTo>
                  <a:pt x="187951" y="393382"/>
                  <a:pt x="190619" y="396062"/>
                  <a:pt x="192144" y="399891"/>
                </a:cubicBezTo>
                <a:cubicBezTo>
                  <a:pt x="228743" y="464218"/>
                  <a:pt x="295841" y="502508"/>
                  <a:pt x="369039" y="502508"/>
                </a:cubicBezTo>
                <a:cubicBezTo>
                  <a:pt x="440712" y="502508"/>
                  <a:pt x="509335" y="464218"/>
                  <a:pt x="544409" y="399891"/>
                </a:cubicBezTo>
                <a:cubicBezTo>
                  <a:pt x="548984" y="392233"/>
                  <a:pt x="556609" y="389170"/>
                  <a:pt x="562708" y="392233"/>
                </a:cubicBezTo>
                <a:cubicBezTo>
                  <a:pt x="735028" y="471876"/>
                  <a:pt x="736553" y="652603"/>
                  <a:pt x="736553" y="654135"/>
                </a:cubicBezTo>
                <a:cubicBezTo>
                  <a:pt x="736553" y="660261"/>
                  <a:pt x="736553" y="661793"/>
                  <a:pt x="733503" y="663324"/>
                </a:cubicBezTo>
                <a:cubicBezTo>
                  <a:pt x="730453" y="666387"/>
                  <a:pt x="727403" y="669451"/>
                  <a:pt x="724354" y="669451"/>
                </a:cubicBezTo>
                <a:lnTo>
                  <a:pt x="13725" y="669451"/>
                </a:lnTo>
                <a:cubicBezTo>
                  <a:pt x="9150" y="669451"/>
                  <a:pt x="6100" y="666387"/>
                  <a:pt x="3050" y="663324"/>
                </a:cubicBezTo>
                <a:cubicBezTo>
                  <a:pt x="1525" y="661793"/>
                  <a:pt x="0" y="660261"/>
                  <a:pt x="0" y="654135"/>
                </a:cubicBezTo>
                <a:cubicBezTo>
                  <a:pt x="0" y="652603"/>
                  <a:pt x="1525" y="471876"/>
                  <a:pt x="173845" y="392233"/>
                </a:cubicBezTo>
                <a:cubicBezTo>
                  <a:pt x="177657" y="390702"/>
                  <a:pt x="181470" y="390702"/>
                  <a:pt x="184710" y="392042"/>
                </a:cubicBezTo>
                <a:close/>
                <a:moveTo>
                  <a:pt x="369037" y="27467"/>
                </a:moveTo>
                <a:cubicBezTo>
                  <a:pt x="297927" y="27467"/>
                  <a:pt x="241946" y="85454"/>
                  <a:pt x="241946" y="155649"/>
                </a:cubicBezTo>
                <a:lnTo>
                  <a:pt x="241946" y="299091"/>
                </a:lnTo>
                <a:cubicBezTo>
                  <a:pt x="241946" y="369286"/>
                  <a:pt x="297927" y="427274"/>
                  <a:pt x="369037" y="427274"/>
                </a:cubicBezTo>
                <a:cubicBezTo>
                  <a:pt x="438635" y="427274"/>
                  <a:pt x="497641" y="369286"/>
                  <a:pt x="497641" y="299091"/>
                </a:cubicBezTo>
                <a:lnTo>
                  <a:pt x="497641" y="155649"/>
                </a:lnTo>
                <a:cubicBezTo>
                  <a:pt x="497641" y="85454"/>
                  <a:pt x="438635" y="27467"/>
                  <a:pt x="369037" y="27467"/>
                </a:cubicBezTo>
                <a:close/>
                <a:moveTo>
                  <a:pt x="369037" y="0"/>
                </a:moveTo>
                <a:cubicBezTo>
                  <a:pt x="453765" y="0"/>
                  <a:pt x="521849" y="70195"/>
                  <a:pt x="521849" y="155649"/>
                </a:cubicBezTo>
                <a:lnTo>
                  <a:pt x="521849" y="299091"/>
                </a:lnTo>
                <a:cubicBezTo>
                  <a:pt x="521849" y="383020"/>
                  <a:pt x="453765" y="454741"/>
                  <a:pt x="369037" y="454741"/>
                </a:cubicBezTo>
                <a:cubicBezTo>
                  <a:pt x="284310" y="454741"/>
                  <a:pt x="214712" y="383020"/>
                  <a:pt x="214712" y="299091"/>
                </a:cubicBezTo>
                <a:lnTo>
                  <a:pt x="214712" y="155649"/>
                </a:lnTo>
                <a:cubicBezTo>
                  <a:pt x="214712" y="70195"/>
                  <a:pt x="284310" y="0"/>
                  <a:pt x="3690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7197" dirty="0">
              <a:solidFill>
                <a:schemeClr val="tx2"/>
              </a:solidFill>
              <a:latin typeface="Fira Sans Light" panose="020B0403050000020004" pitchFamily="34" charset="0"/>
            </a:endParaRPr>
          </a:p>
        </p:txBody>
      </p:sp>
      <p:sp>
        <p:nvSpPr>
          <p:cNvPr id="37" name="Freeform 1059">
            <a:extLst>
              <a:ext uri="{FF2B5EF4-FFF2-40B4-BE49-F238E27FC236}">
                <a16:creationId xmlns:a16="http://schemas.microsoft.com/office/drawing/2014/main" id="{0EF41494-8BC4-49AD-B8C2-7A11D6B27B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22712" y="1640024"/>
            <a:ext cx="341119" cy="339077"/>
          </a:xfrm>
          <a:custGeom>
            <a:avLst/>
            <a:gdLst>
              <a:gd name="T0" fmla="*/ 24705308 w 291737"/>
              <a:gd name="T1" fmla="*/ 30089725 h 290153"/>
              <a:gd name="T2" fmla="*/ 28308061 w 291737"/>
              <a:gd name="T3" fmla="*/ 28832498 h 290153"/>
              <a:gd name="T4" fmla="*/ 33922081 w 291737"/>
              <a:gd name="T5" fmla="*/ 33649645 h 290153"/>
              <a:gd name="T6" fmla="*/ 34270357 w 291737"/>
              <a:gd name="T7" fmla="*/ 28918532 h 290153"/>
              <a:gd name="T8" fmla="*/ 27350506 w 291737"/>
              <a:gd name="T9" fmla="*/ 34638894 h 290153"/>
              <a:gd name="T10" fmla="*/ 28308061 w 291737"/>
              <a:gd name="T11" fmla="*/ 28832498 h 290153"/>
              <a:gd name="T12" fmla="*/ 1081960 w 291737"/>
              <a:gd name="T13" fmla="*/ 33649645 h 290153"/>
              <a:gd name="T14" fmla="*/ 6709922 w 291737"/>
              <a:gd name="T15" fmla="*/ 28832498 h 290153"/>
              <a:gd name="T16" fmla="*/ 7618696 w 291737"/>
              <a:gd name="T17" fmla="*/ 34638894 h 290153"/>
              <a:gd name="T18" fmla="*/ 736160 w 291737"/>
              <a:gd name="T19" fmla="*/ 28918532 h 290153"/>
              <a:gd name="T20" fmla="*/ 30781099 w 291737"/>
              <a:gd name="T21" fmla="*/ 27891303 h 290153"/>
              <a:gd name="T22" fmla="*/ 2936767 w 291737"/>
              <a:gd name="T23" fmla="*/ 26700945 h 290153"/>
              <a:gd name="T24" fmla="*/ 30781099 w 291737"/>
              <a:gd name="T25" fmla="*/ 24447979 h 290153"/>
              <a:gd name="T26" fmla="*/ 30781099 w 291737"/>
              <a:gd name="T27" fmla="*/ 24447979 h 290153"/>
              <a:gd name="T28" fmla="*/ 1902883 w 291737"/>
              <a:gd name="T29" fmla="*/ 26700945 h 290153"/>
              <a:gd name="T30" fmla="*/ 27369878 w 291737"/>
              <a:gd name="T31" fmla="*/ 26474282 h 290153"/>
              <a:gd name="T32" fmla="*/ 22627718 w 291737"/>
              <a:gd name="T33" fmla="*/ 23369026 h 290153"/>
              <a:gd name="T34" fmla="*/ 12294498 w 291737"/>
              <a:gd name="T35" fmla="*/ 23369026 h 290153"/>
              <a:gd name="T36" fmla="*/ 7640213 w 291737"/>
              <a:gd name="T37" fmla="*/ 26474282 h 290153"/>
              <a:gd name="T38" fmla="*/ 14401236 w 291737"/>
              <a:gd name="T39" fmla="*/ 18957281 h 290153"/>
              <a:gd name="T40" fmla="*/ 19899009 w 291737"/>
              <a:gd name="T41" fmla="*/ 17666928 h 290153"/>
              <a:gd name="T42" fmla="*/ 21457473 w 291737"/>
              <a:gd name="T43" fmla="*/ 22226125 h 290153"/>
              <a:gd name="T44" fmla="*/ 13318979 w 291737"/>
              <a:gd name="T45" fmla="*/ 18957281 h 290153"/>
              <a:gd name="T46" fmla="*/ 16288762 w 291737"/>
              <a:gd name="T47" fmla="*/ 14929126 h 290153"/>
              <a:gd name="T48" fmla="*/ 17483738 w 291737"/>
              <a:gd name="T49" fmla="*/ 12697641 h 290153"/>
              <a:gd name="T50" fmla="*/ 17483738 w 291737"/>
              <a:gd name="T51" fmla="*/ 12697641 h 290153"/>
              <a:gd name="T52" fmla="*/ 30755440 w 291737"/>
              <a:gd name="T53" fmla="*/ 23078286 h 290153"/>
              <a:gd name="T54" fmla="*/ 4141870 w 291737"/>
              <a:gd name="T55" fmla="*/ 11560593 h 290153"/>
              <a:gd name="T56" fmla="*/ 3615327 w 291737"/>
              <a:gd name="T57" fmla="*/ 22605563 h 290153"/>
              <a:gd name="T58" fmla="*/ 25236505 w 291737"/>
              <a:gd name="T59" fmla="*/ 9693969 h 290153"/>
              <a:gd name="T60" fmla="*/ 21250209 w 291737"/>
              <a:gd name="T61" fmla="*/ 13617191 h 290153"/>
              <a:gd name="T62" fmla="*/ 10432547 w 291737"/>
              <a:gd name="T63" fmla="*/ 9693969 h 290153"/>
              <a:gd name="T64" fmla="*/ 12927022 w 291737"/>
              <a:gd name="T65" fmla="*/ 13617191 h 290153"/>
              <a:gd name="T66" fmla="*/ 24705308 w 291737"/>
              <a:gd name="T67" fmla="*/ 4548167 h 290153"/>
              <a:gd name="T68" fmla="*/ 9513575 w 291737"/>
              <a:gd name="T69" fmla="*/ 5094246 h 290153"/>
              <a:gd name="T70" fmla="*/ 27872794 w 291737"/>
              <a:gd name="T71" fmla="*/ 6448853 h 290153"/>
              <a:gd name="T72" fmla="*/ 33443329 w 291737"/>
              <a:gd name="T73" fmla="*/ 5072766 h 290153"/>
              <a:gd name="T74" fmla="*/ 34966443 w 291737"/>
              <a:gd name="T75" fmla="*/ 9675101 h 290153"/>
              <a:gd name="T76" fmla="*/ 26828356 w 291737"/>
              <a:gd name="T77" fmla="*/ 6448853 h 290153"/>
              <a:gd name="T78" fmla="*/ 1558184 w 291737"/>
              <a:gd name="T79" fmla="*/ 5072766 h 290153"/>
              <a:gd name="T80" fmla="*/ 7056113 w 291737"/>
              <a:gd name="T81" fmla="*/ 6448853 h 290153"/>
              <a:gd name="T82" fmla="*/ 8138465 w 291737"/>
              <a:gd name="T83" fmla="*/ 6448853 h 290153"/>
              <a:gd name="T84" fmla="*/ 0 w 291737"/>
              <a:gd name="T85" fmla="*/ 9675101 h 290153"/>
              <a:gd name="T86" fmla="*/ 30781099 w 291737"/>
              <a:gd name="T87" fmla="*/ 1062723 h 290153"/>
              <a:gd name="T88" fmla="*/ 30781099 w 291737"/>
              <a:gd name="T89" fmla="*/ 1062723 h 290153"/>
              <a:gd name="T90" fmla="*/ 5349275 w 291737"/>
              <a:gd name="T91" fmla="*/ 2252786 h 290153"/>
              <a:gd name="T92" fmla="*/ 30781099 w 291737"/>
              <a:gd name="T93" fmla="*/ 4506047 h 290153"/>
              <a:gd name="T94" fmla="*/ 6426123 w 291737"/>
              <a:gd name="T95" fmla="*/ 2252786 h 29015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91737" h="290153">
                <a:moveTo>
                  <a:pt x="83671" y="242888"/>
                </a:moveTo>
                <a:lnTo>
                  <a:pt x="206125" y="242888"/>
                </a:lnTo>
                <a:cubicBezTo>
                  <a:pt x="208631" y="242888"/>
                  <a:pt x="210779" y="245086"/>
                  <a:pt x="210779" y="247651"/>
                </a:cubicBezTo>
                <a:cubicBezTo>
                  <a:pt x="210779" y="250215"/>
                  <a:pt x="208631" y="252047"/>
                  <a:pt x="206125" y="252047"/>
                </a:cubicBezTo>
                <a:lnTo>
                  <a:pt x="83671" y="252047"/>
                </a:lnTo>
                <a:cubicBezTo>
                  <a:pt x="81523" y="252047"/>
                  <a:pt x="79375" y="250215"/>
                  <a:pt x="79375" y="247651"/>
                </a:cubicBezTo>
                <a:cubicBezTo>
                  <a:pt x="79375" y="245086"/>
                  <a:pt x="81523" y="242888"/>
                  <a:pt x="83671" y="242888"/>
                </a:cubicBezTo>
                <a:close/>
                <a:moveTo>
                  <a:pt x="236183" y="241515"/>
                </a:moveTo>
                <a:cubicBezTo>
                  <a:pt x="237998" y="242956"/>
                  <a:pt x="238361" y="245838"/>
                  <a:pt x="236546" y="248000"/>
                </a:cubicBezTo>
                <a:cubicBezTo>
                  <a:pt x="233641" y="250882"/>
                  <a:pt x="232552" y="254845"/>
                  <a:pt x="232552" y="258808"/>
                </a:cubicBezTo>
                <a:lnTo>
                  <a:pt x="232552" y="281866"/>
                </a:lnTo>
                <a:lnTo>
                  <a:pt x="283023" y="281866"/>
                </a:lnTo>
                <a:lnTo>
                  <a:pt x="283023" y="258808"/>
                </a:lnTo>
                <a:cubicBezTo>
                  <a:pt x="283023" y="254845"/>
                  <a:pt x="281570" y="250882"/>
                  <a:pt x="279029" y="248000"/>
                </a:cubicBezTo>
                <a:cubicBezTo>
                  <a:pt x="277213" y="245838"/>
                  <a:pt x="277939" y="242956"/>
                  <a:pt x="279392" y="241515"/>
                </a:cubicBezTo>
                <a:cubicBezTo>
                  <a:pt x="281570" y="239713"/>
                  <a:pt x="284475" y="240074"/>
                  <a:pt x="285928" y="242235"/>
                </a:cubicBezTo>
                <a:cubicBezTo>
                  <a:pt x="289559" y="246559"/>
                  <a:pt x="291737" y="252683"/>
                  <a:pt x="291737" y="258808"/>
                </a:cubicBezTo>
                <a:lnTo>
                  <a:pt x="291737" y="285830"/>
                </a:lnTo>
                <a:cubicBezTo>
                  <a:pt x="291737" y="288712"/>
                  <a:pt x="289922" y="290153"/>
                  <a:pt x="287743" y="290153"/>
                </a:cubicBezTo>
                <a:lnTo>
                  <a:pt x="228194" y="290153"/>
                </a:lnTo>
                <a:cubicBezTo>
                  <a:pt x="226016" y="290153"/>
                  <a:pt x="223837" y="288712"/>
                  <a:pt x="223837" y="285830"/>
                </a:cubicBezTo>
                <a:lnTo>
                  <a:pt x="223837" y="258808"/>
                </a:lnTo>
                <a:cubicBezTo>
                  <a:pt x="223837" y="252683"/>
                  <a:pt x="226016" y="246559"/>
                  <a:pt x="229647" y="242235"/>
                </a:cubicBezTo>
                <a:cubicBezTo>
                  <a:pt x="231462" y="240074"/>
                  <a:pt x="234367" y="239713"/>
                  <a:pt x="236183" y="241515"/>
                </a:cubicBezTo>
                <a:close/>
                <a:moveTo>
                  <a:pt x="12280" y="241515"/>
                </a:moveTo>
                <a:cubicBezTo>
                  <a:pt x="14447" y="242956"/>
                  <a:pt x="14808" y="245838"/>
                  <a:pt x="13002" y="248000"/>
                </a:cubicBezTo>
                <a:cubicBezTo>
                  <a:pt x="10835" y="250882"/>
                  <a:pt x="9029" y="254845"/>
                  <a:pt x="9029" y="258808"/>
                </a:cubicBezTo>
                <a:lnTo>
                  <a:pt x="9029" y="281866"/>
                </a:lnTo>
                <a:lnTo>
                  <a:pt x="59232" y="281866"/>
                </a:lnTo>
                <a:lnTo>
                  <a:pt x="59232" y="258808"/>
                </a:lnTo>
                <a:cubicBezTo>
                  <a:pt x="59232" y="254845"/>
                  <a:pt x="57788" y="250882"/>
                  <a:pt x="55259" y="248000"/>
                </a:cubicBezTo>
                <a:cubicBezTo>
                  <a:pt x="53454" y="245838"/>
                  <a:pt x="54176" y="242956"/>
                  <a:pt x="55982" y="241515"/>
                </a:cubicBezTo>
                <a:cubicBezTo>
                  <a:pt x="57788" y="239713"/>
                  <a:pt x="60677" y="240074"/>
                  <a:pt x="61761" y="242235"/>
                </a:cubicBezTo>
                <a:cubicBezTo>
                  <a:pt x="65734" y="246559"/>
                  <a:pt x="67901" y="252683"/>
                  <a:pt x="67901" y="258808"/>
                </a:cubicBezTo>
                <a:lnTo>
                  <a:pt x="67901" y="285830"/>
                </a:lnTo>
                <a:cubicBezTo>
                  <a:pt x="67901" y="288712"/>
                  <a:pt x="65734" y="290153"/>
                  <a:pt x="63566" y="290153"/>
                </a:cubicBezTo>
                <a:lnTo>
                  <a:pt x="4695" y="290153"/>
                </a:lnTo>
                <a:cubicBezTo>
                  <a:pt x="2528" y="290153"/>
                  <a:pt x="0" y="288712"/>
                  <a:pt x="0" y="285830"/>
                </a:cubicBezTo>
                <a:lnTo>
                  <a:pt x="0" y="258808"/>
                </a:lnTo>
                <a:cubicBezTo>
                  <a:pt x="0" y="252683"/>
                  <a:pt x="2528" y="246559"/>
                  <a:pt x="6140" y="242235"/>
                </a:cubicBezTo>
                <a:cubicBezTo>
                  <a:pt x="7946" y="240074"/>
                  <a:pt x="10835" y="239713"/>
                  <a:pt x="12280" y="241515"/>
                </a:cubicBezTo>
                <a:close/>
                <a:moveTo>
                  <a:pt x="256816" y="213690"/>
                </a:moveTo>
                <a:cubicBezTo>
                  <a:pt x="251065" y="213690"/>
                  <a:pt x="246752" y="217963"/>
                  <a:pt x="246752" y="223660"/>
                </a:cubicBezTo>
                <a:cubicBezTo>
                  <a:pt x="246752" y="229357"/>
                  <a:pt x="251065" y="233630"/>
                  <a:pt x="256816" y="233630"/>
                </a:cubicBezTo>
                <a:cubicBezTo>
                  <a:pt x="262926" y="233630"/>
                  <a:pt x="267599" y="229357"/>
                  <a:pt x="267599" y="223660"/>
                </a:cubicBezTo>
                <a:cubicBezTo>
                  <a:pt x="267599" y="217963"/>
                  <a:pt x="262926" y="213690"/>
                  <a:pt x="256816" y="213690"/>
                </a:cubicBezTo>
                <a:close/>
                <a:moveTo>
                  <a:pt x="34565" y="213690"/>
                </a:moveTo>
                <a:cubicBezTo>
                  <a:pt x="29174" y="213690"/>
                  <a:pt x="24501" y="217963"/>
                  <a:pt x="24501" y="223660"/>
                </a:cubicBezTo>
                <a:cubicBezTo>
                  <a:pt x="24501" y="229357"/>
                  <a:pt x="29174" y="233630"/>
                  <a:pt x="34565" y="233630"/>
                </a:cubicBezTo>
                <a:cubicBezTo>
                  <a:pt x="40316" y="233630"/>
                  <a:pt x="44629" y="229357"/>
                  <a:pt x="44629" y="223660"/>
                </a:cubicBezTo>
                <a:cubicBezTo>
                  <a:pt x="44629" y="217963"/>
                  <a:pt x="40316" y="213690"/>
                  <a:pt x="34565" y="213690"/>
                </a:cubicBezTo>
                <a:close/>
                <a:moveTo>
                  <a:pt x="256816" y="204788"/>
                </a:moveTo>
                <a:cubicBezTo>
                  <a:pt x="267599" y="204788"/>
                  <a:pt x="275866" y="213334"/>
                  <a:pt x="275866" y="223660"/>
                </a:cubicBezTo>
                <a:cubicBezTo>
                  <a:pt x="275866" y="234342"/>
                  <a:pt x="267599" y="242532"/>
                  <a:pt x="256816" y="242532"/>
                </a:cubicBezTo>
                <a:cubicBezTo>
                  <a:pt x="246752" y="242532"/>
                  <a:pt x="238125" y="234342"/>
                  <a:pt x="238125" y="223660"/>
                </a:cubicBezTo>
                <a:cubicBezTo>
                  <a:pt x="238125" y="213334"/>
                  <a:pt x="246752" y="204788"/>
                  <a:pt x="256816" y="204788"/>
                </a:cubicBezTo>
                <a:close/>
                <a:moveTo>
                  <a:pt x="34565" y="204788"/>
                </a:moveTo>
                <a:cubicBezTo>
                  <a:pt x="45348" y="204788"/>
                  <a:pt x="53615" y="213334"/>
                  <a:pt x="53615" y="223660"/>
                </a:cubicBezTo>
                <a:cubicBezTo>
                  <a:pt x="53615" y="234342"/>
                  <a:pt x="45348" y="242532"/>
                  <a:pt x="34565" y="242532"/>
                </a:cubicBezTo>
                <a:cubicBezTo>
                  <a:pt x="24142" y="242532"/>
                  <a:pt x="15875" y="234342"/>
                  <a:pt x="15875" y="223660"/>
                </a:cubicBezTo>
                <a:cubicBezTo>
                  <a:pt x="15875" y="213334"/>
                  <a:pt x="24142" y="204788"/>
                  <a:pt x="34565" y="204788"/>
                </a:cubicBezTo>
                <a:close/>
                <a:moveTo>
                  <a:pt x="188791" y="189157"/>
                </a:moveTo>
                <a:cubicBezTo>
                  <a:pt x="190622" y="187325"/>
                  <a:pt x="193553" y="187325"/>
                  <a:pt x="195385" y="189157"/>
                </a:cubicBezTo>
                <a:lnTo>
                  <a:pt x="228356" y="221762"/>
                </a:lnTo>
                <a:cubicBezTo>
                  <a:pt x="229821" y="223960"/>
                  <a:pt x="229821" y="226891"/>
                  <a:pt x="228356" y="228356"/>
                </a:cubicBezTo>
                <a:cubicBezTo>
                  <a:pt x="226890" y="229089"/>
                  <a:pt x="226157" y="229822"/>
                  <a:pt x="225058" y="229822"/>
                </a:cubicBezTo>
                <a:cubicBezTo>
                  <a:pt x="223593" y="229822"/>
                  <a:pt x="222860" y="229089"/>
                  <a:pt x="222128" y="228356"/>
                </a:cubicBezTo>
                <a:lnTo>
                  <a:pt x="188791" y="195751"/>
                </a:lnTo>
                <a:cubicBezTo>
                  <a:pt x="187325" y="193553"/>
                  <a:pt x="187325" y="190622"/>
                  <a:pt x="188791" y="189157"/>
                </a:cubicBezTo>
                <a:close/>
                <a:moveTo>
                  <a:pt x="96349" y="189157"/>
                </a:moveTo>
                <a:cubicBezTo>
                  <a:pt x="98180" y="187325"/>
                  <a:pt x="100745" y="187325"/>
                  <a:pt x="102577" y="189157"/>
                </a:cubicBezTo>
                <a:cubicBezTo>
                  <a:pt x="104408" y="190622"/>
                  <a:pt x="104408" y="193553"/>
                  <a:pt x="102577" y="195751"/>
                </a:cubicBezTo>
                <a:lnTo>
                  <a:pt x="69971" y="228356"/>
                </a:lnTo>
                <a:cubicBezTo>
                  <a:pt x="68872" y="229089"/>
                  <a:pt x="67773" y="229822"/>
                  <a:pt x="66674" y="229822"/>
                </a:cubicBezTo>
                <a:cubicBezTo>
                  <a:pt x="65575" y="229822"/>
                  <a:pt x="64476" y="229089"/>
                  <a:pt x="63744" y="228356"/>
                </a:cubicBezTo>
                <a:cubicBezTo>
                  <a:pt x="61912" y="226891"/>
                  <a:pt x="61912" y="223960"/>
                  <a:pt x="63744" y="221762"/>
                </a:cubicBezTo>
                <a:lnTo>
                  <a:pt x="96349" y="189157"/>
                </a:lnTo>
                <a:close/>
                <a:moveTo>
                  <a:pt x="123405" y="141862"/>
                </a:moveTo>
                <a:cubicBezTo>
                  <a:pt x="125572" y="142943"/>
                  <a:pt x="125572" y="145825"/>
                  <a:pt x="123766" y="147987"/>
                </a:cubicBezTo>
                <a:cubicBezTo>
                  <a:pt x="121599" y="150509"/>
                  <a:pt x="120154" y="154832"/>
                  <a:pt x="120154" y="158795"/>
                </a:cubicBezTo>
                <a:lnTo>
                  <a:pt x="120154" y="181493"/>
                </a:lnTo>
                <a:lnTo>
                  <a:pt x="169996" y="181493"/>
                </a:lnTo>
                <a:lnTo>
                  <a:pt x="169996" y="158795"/>
                </a:lnTo>
                <a:cubicBezTo>
                  <a:pt x="169996" y="154832"/>
                  <a:pt x="168913" y="150509"/>
                  <a:pt x="166023" y="147987"/>
                </a:cubicBezTo>
                <a:cubicBezTo>
                  <a:pt x="164217" y="145825"/>
                  <a:pt x="164940" y="142943"/>
                  <a:pt x="166746" y="141862"/>
                </a:cubicBezTo>
                <a:cubicBezTo>
                  <a:pt x="168552" y="140061"/>
                  <a:pt x="171802" y="140421"/>
                  <a:pt x="172886" y="142222"/>
                </a:cubicBezTo>
                <a:cubicBezTo>
                  <a:pt x="176498" y="146546"/>
                  <a:pt x="179026" y="152670"/>
                  <a:pt x="179026" y="158795"/>
                </a:cubicBezTo>
                <a:lnTo>
                  <a:pt x="179026" y="186177"/>
                </a:lnTo>
                <a:cubicBezTo>
                  <a:pt x="179026" y="188699"/>
                  <a:pt x="176859" y="190140"/>
                  <a:pt x="174691" y="190140"/>
                </a:cubicBezTo>
                <a:lnTo>
                  <a:pt x="115820" y="190140"/>
                </a:lnTo>
                <a:cubicBezTo>
                  <a:pt x="113292" y="190140"/>
                  <a:pt x="111125" y="188699"/>
                  <a:pt x="111125" y="186177"/>
                </a:cubicBezTo>
                <a:lnTo>
                  <a:pt x="111125" y="158795"/>
                </a:lnTo>
                <a:cubicBezTo>
                  <a:pt x="111125" y="152670"/>
                  <a:pt x="113292" y="146546"/>
                  <a:pt x="117265" y="142222"/>
                </a:cubicBezTo>
                <a:cubicBezTo>
                  <a:pt x="118709" y="140421"/>
                  <a:pt x="121599" y="139700"/>
                  <a:pt x="123405" y="141862"/>
                </a:cubicBezTo>
                <a:close/>
                <a:moveTo>
                  <a:pt x="145872" y="114990"/>
                </a:moveTo>
                <a:cubicBezTo>
                  <a:pt x="140175" y="114990"/>
                  <a:pt x="135902" y="119662"/>
                  <a:pt x="135902" y="125054"/>
                </a:cubicBezTo>
                <a:cubicBezTo>
                  <a:pt x="135902" y="130805"/>
                  <a:pt x="140175" y="135118"/>
                  <a:pt x="145872" y="135118"/>
                </a:cubicBezTo>
                <a:cubicBezTo>
                  <a:pt x="151569" y="135118"/>
                  <a:pt x="155842" y="130805"/>
                  <a:pt x="155842" y="125054"/>
                </a:cubicBezTo>
                <a:cubicBezTo>
                  <a:pt x="155842" y="119662"/>
                  <a:pt x="151569" y="114990"/>
                  <a:pt x="145872" y="114990"/>
                </a:cubicBezTo>
                <a:close/>
                <a:moveTo>
                  <a:pt x="145872" y="106363"/>
                </a:moveTo>
                <a:cubicBezTo>
                  <a:pt x="156554" y="106363"/>
                  <a:pt x="164744" y="114271"/>
                  <a:pt x="164744" y="125054"/>
                </a:cubicBezTo>
                <a:cubicBezTo>
                  <a:pt x="164744" y="135477"/>
                  <a:pt x="156554" y="144104"/>
                  <a:pt x="145872" y="144104"/>
                </a:cubicBezTo>
                <a:cubicBezTo>
                  <a:pt x="135546" y="144104"/>
                  <a:pt x="127000" y="135477"/>
                  <a:pt x="127000" y="125054"/>
                </a:cubicBezTo>
                <a:cubicBezTo>
                  <a:pt x="127000" y="114271"/>
                  <a:pt x="135546" y="106363"/>
                  <a:pt x="145872" y="106363"/>
                </a:cubicBezTo>
                <a:close/>
                <a:moveTo>
                  <a:pt x="256603" y="96838"/>
                </a:moveTo>
                <a:cubicBezTo>
                  <a:pt x="259270" y="96838"/>
                  <a:pt x="261556" y="98998"/>
                  <a:pt x="261556" y="101158"/>
                </a:cubicBezTo>
                <a:lnTo>
                  <a:pt x="261556" y="189355"/>
                </a:lnTo>
                <a:cubicBezTo>
                  <a:pt x="261556" y="191875"/>
                  <a:pt x="259270" y="193315"/>
                  <a:pt x="256603" y="193315"/>
                </a:cubicBezTo>
                <a:cubicBezTo>
                  <a:pt x="254317" y="193315"/>
                  <a:pt x="252412" y="191875"/>
                  <a:pt x="252412" y="189355"/>
                </a:cubicBezTo>
                <a:lnTo>
                  <a:pt x="252412" y="101158"/>
                </a:lnTo>
                <a:cubicBezTo>
                  <a:pt x="252412" y="98998"/>
                  <a:pt x="254317" y="96838"/>
                  <a:pt x="256603" y="96838"/>
                </a:cubicBezTo>
                <a:close/>
                <a:moveTo>
                  <a:pt x="34558" y="96838"/>
                </a:moveTo>
                <a:cubicBezTo>
                  <a:pt x="37122" y="96838"/>
                  <a:pt x="39320" y="98998"/>
                  <a:pt x="39320" y="101158"/>
                </a:cubicBezTo>
                <a:lnTo>
                  <a:pt x="39320" y="189355"/>
                </a:lnTo>
                <a:cubicBezTo>
                  <a:pt x="39320" y="191875"/>
                  <a:pt x="37122" y="193315"/>
                  <a:pt x="34558" y="193315"/>
                </a:cubicBezTo>
                <a:cubicBezTo>
                  <a:pt x="31993" y="193315"/>
                  <a:pt x="30162" y="191875"/>
                  <a:pt x="30162" y="189355"/>
                </a:cubicBezTo>
                <a:lnTo>
                  <a:pt x="30162" y="101158"/>
                </a:lnTo>
                <a:cubicBezTo>
                  <a:pt x="30162" y="98998"/>
                  <a:pt x="31993" y="96838"/>
                  <a:pt x="34558" y="96838"/>
                </a:cubicBezTo>
                <a:close/>
                <a:moveTo>
                  <a:pt x="204410" y="81201"/>
                </a:moveTo>
                <a:cubicBezTo>
                  <a:pt x="206218" y="79375"/>
                  <a:pt x="208387" y="79375"/>
                  <a:pt x="210556" y="81201"/>
                </a:cubicBezTo>
                <a:cubicBezTo>
                  <a:pt x="212364" y="82661"/>
                  <a:pt x="212364" y="85582"/>
                  <a:pt x="210556" y="87408"/>
                </a:cubicBezTo>
                <a:lnTo>
                  <a:pt x="184166" y="114063"/>
                </a:lnTo>
                <a:cubicBezTo>
                  <a:pt x="183081" y="114793"/>
                  <a:pt x="181996" y="115523"/>
                  <a:pt x="180912" y="115523"/>
                </a:cubicBezTo>
                <a:cubicBezTo>
                  <a:pt x="179466" y="115523"/>
                  <a:pt x="178743" y="114793"/>
                  <a:pt x="177297" y="114063"/>
                </a:cubicBezTo>
                <a:cubicBezTo>
                  <a:pt x="176212" y="112602"/>
                  <a:pt x="176212" y="109681"/>
                  <a:pt x="177297" y="107855"/>
                </a:cubicBezTo>
                <a:lnTo>
                  <a:pt x="204410" y="81201"/>
                </a:lnTo>
                <a:close/>
                <a:moveTo>
                  <a:pt x="80835" y="81201"/>
                </a:moveTo>
                <a:cubicBezTo>
                  <a:pt x="82661" y="79375"/>
                  <a:pt x="85947" y="79375"/>
                  <a:pt x="87042" y="81201"/>
                </a:cubicBezTo>
                <a:lnTo>
                  <a:pt x="114061" y="107855"/>
                </a:lnTo>
                <a:cubicBezTo>
                  <a:pt x="115522" y="109681"/>
                  <a:pt x="115522" y="112602"/>
                  <a:pt x="114061" y="114063"/>
                </a:cubicBezTo>
                <a:cubicBezTo>
                  <a:pt x="113331" y="114793"/>
                  <a:pt x="111870" y="115523"/>
                  <a:pt x="111140" y="115523"/>
                </a:cubicBezTo>
                <a:cubicBezTo>
                  <a:pt x="109680" y="115523"/>
                  <a:pt x="108584" y="114793"/>
                  <a:pt x="107854" y="114063"/>
                </a:cubicBezTo>
                <a:lnTo>
                  <a:pt x="80835" y="87408"/>
                </a:lnTo>
                <a:cubicBezTo>
                  <a:pt x="79375" y="85582"/>
                  <a:pt x="79375" y="82661"/>
                  <a:pt x="80835" y="81201"/>
                </a:cubicBezTo>
                <a:close/>
                <a:moveTo>
                  <a:pt x="83671" y="38100"/>
                </a:moveTo>
                <a:lnTo>
                  <a:pt x="206125" y="38100"/>
                </a:lnTo>
                <a:cubicBezTo>
                  <a:pt x="208631" y="38100"/>
                  <a:pt x="210779" y="40386"/>
                  <a:pt x="210779" y="42672"/>
                </a:cubicBezTo>
                <a:cubicBezTo>
                  <a:pt x="210779" y="45339"/>
                  <a:pt x="208631" y="47244"/>
                  <a:pt x="206125" y="47244"/>
                </a:cubicBezTo>
                <a:lnTo>
                  <a:pt x="83671" y="47244"/>
                </a:lnTo>
                <a:cubicBezTo>
                  <a:pt x="81523" y="47244"/>
                  <a:pt x="79375" y="45339"/>
                  <a:pt x="79375" y="42672"/>
                </a:cubicBezTo>
                <a:cubicBezTo>
                  <a:pt x="79375" y="40386"/>
                  <a:pt x="81523" y="38100"/>
                  <a:pt x="83671" y="38100"/>
                </a:cubicBezTo>
                <a:close/>
                <a:moveTo>
                  <a:pt x="236183" y="36366"/>
                </a:moveTo>
                <a:cubicBezTo>
                  <a:pt x="237998" y="38167"/>
                  <a:pt x="238361" y="41050"/>
                  <a:pt x="236546" y="42491"/>
                </a:cubicBezTo>
                <a:cubicBezTo>
                  <a:pt x="233641" y="45733"/>
                  <a:pt x="232552" y="50057"/>
                  <a:pt x="232552" y="54020"/>
                </a:cubicBezTo>
                <a:lnTo>
                  <a:pt x="232552" y="76718"/>
                </a:lnTo>
                <a:lnTo>
                  <a:pt x="283023" y="76718"/>
                </a:lnTo>
                <a:lnTo>
                  <a:pt x="283023" y="54020"/>
                </a:lnTo>
                <a:cubicBezTo>
                  <a:pt x="283023" y="50057"/>
                  <a:pt x="281570" y="45733"/>
                  <a:pt x="279029" y="42491"/>
                </a:cubicBezTo>
                <a:cubicBezTo>
                  <a:pt x="277213" y="41050"/>
                  <a:pt x="277939" y="38167"/>
                  <a:pt x="279392" y="36366"/>
                </a:cubicBezTo>
                <a:cubicBezTo>
                  <a:pt x="281570" y="34925"/>
                  <a:pt x="284475" y="35285"/>
                  <a:pt x="285928" y="37447"/>
                </a:cubicBezTo>
                <a:cubicBezTo>
                  <a:pt x="289559" y="41770"/>
                  <a:pt x="291737" y="47895"/>
                  <a:pt x="291737" y="54020"/>
                </a:cubicBezTo>
                <a:lnTo>
                  <a:pt x="291737" y="81042"/>
                </a:lnTo>
                <a:cubicBezTo>
                  <a:pt x="291737" y="83924"/>
                  <a:pt x="289922" y="85365"/>
                  <a:pt x="287743" y="85365"/>
                </a:cubicBezTo>
                <a:lnTo>
                  <a:pt x="228194" y="85365"/>
                </a:lnTo>
                <a:cubicBezTo>
                  <a:pt x="226016" y="85365"/>
                  <a:pt x="223837" y="83924"/>
                  <a:pt x="223837" y="81042"/>
                </a:cubicBezTo>
                <a:lnTo>
                  <a:pt x="223837" y="54020"/>
                </a:lnTo>
                <a:cubicBezTo>
                  <a:pt x="223837" y="47895"/>
                  <a:pt x="226016" y="41770"/>
                  <a:pt x="229647" y="37447"/>
                </a:cubicBezTo>
                <a:cubicBezTo>
                  <a:pt x="231462" y="35285"/>
                  <a:pt x="234367" y="34925"/>
                  <a:pt x="236183" y="36366"/>
                </a:cubicBezTo>
                <a:close/>
                <a:moveTo>
                  <a:pt x="12280" y="36366"/>
                </a:moveTo>
                <a:cubicBezTo>
                  <a:pt x="14447" y="38167"/>
                  <a:pt x="14808" y="41050"/>
                  <a:pt x="13002" y="42491"/>
                </a:cubicBezTo>
                <a:cubicBezTo>
                  <a:pt x="10835" y="45733"/>
                  <a:pt x="9029" y="50057"/>
                  <a:pt x="9029" y="54020"/>
                </a:cubicBezTo>
                <a:lnTo>
                  <a:pt x="9029" y="76718"/>
                </a:lnTo>
                <a:lnTo>
                  <a:pt x="58871" y="76718"/>
                </a:lnTo>
                <a:lnTo>
                  <a:pt x="58871" y="54020"/>
                </a:lnTo>
                <a:cubicBezTo>
                  <a:pt x="58871" y="50057"/>
                  <a:pt x="57788" y="45733"/>
                  <a:pt x="55259" y="42491"/>
                </a:cubicBezTo>
                <a:cubicBezTo>
                  <a:pt x="53454" y="41050"/>
                  <a:pt x="54176" y="38167"/>
                  <a:pt x="55982" y="36366"/>
                </a:cubicBezTo>
                <a:cubicBezTo>
                  <a:pt x="57788" y="34925"/>
                  <a:pt x="60677" y="35285"/>
                  <a:pt x="61761" y="37447"/>
                </a:cubicBezTo>
                <a:cubicBezTo>
                  <a:pt x="65734" y="41770"/>
                  <a:pt x="67901" y="47895"/>
                  <a:pt x="67901" y="54020"/>
                </a:cubicBezTo>
                <a:lnTo>
                  <a:pt x="67901" y="81042"/>
                </a:lnTo>
                <a:cubicBezTo>
                  <a:pt x="67901" y="83924"/>
                  <a:pt x="65734" y="85365"/>
                  <a:pt x="63566" y="85365"/>
                </a:cubicBezTo>
                <a:lnTo>
                  <a:pt x="4695" y="85365"/>
                </a:lnTo>
                <a:cubicBezTo>
                  <a:pt x="2528" y="85365"/>
                  <a:pt x="0" y="83924"/>
                  <a:pt x="0" y="81042"/>
                </a:cubicBezTo>
                <a:lnTo>
                  <a:pt x="0" y="54020"/>
                </a:lnTo>
                <a:cubicBezTo>
                  <a:pt x="0" y="47895"/>
                  <a:pt x="2528" y="41770"/>
                  <a:pt x="6140" y="37447"/>
                </a:cubicBezTo>
                <a:cubicBezTo>
                  <a:pt x="7946" y="35285"/>
                  <a:pt x="10835" y="34925"/>
                  <a:pt x="12280" y="36366"/>
                </a:cubicBezTo>
                <a:close/>
                <a:moveTo>
                  <a:pt x="256816" y="8902"/>
                </a:moveTo>
                <a:cubicBezTo>
                  <a:pt x="251065" y="8902"/>
                  <a:pt x="246752" y="13175"/>
                  <a:pt x="246752" y="18872"/>
                </a:cubicBezTo>
                <a:cubicBezTo>
                  <a:pt x="246752" y="24569"/>
                  <a:pt x="251065" y="29198"/>
                  <a:pt x="256816" y="29198"/>
                </a:cubicBezTo>
                <a:cubicBezTo>
                  <a:pt x="262926" y="29198"/>
                  <a:pt x="267599" y="24569"/>
                  <a:pt x="267599" y="18872"/>
                </a:cubicBezTo>
                <a:cubicBezTo>
                  <a:pt x="267599" y="13175"/>
                  <a:pt x="262926" y="8902"/>
                  <a:pt x="256816" y="8902"/>
                </a:cubicBezTo>
                <a:close/>
                <a:moveTo>
                  <a:pt x="34565" y="8902"/>
                </a:moveTo>
                <a:cubicBezTo>
                  <a:pt x="29174" y="8902"/>
                  <a:pt x="24501" y="13175"/>
                  <a:pt x="24501" y="18872"/>
                </a:cubicBezTo>
                <a:cubicBezTo>
                  <a:pt x="24501" y="24569"/>
                  <a:pt x="29174" y="29198"/>
                  <a:pt x="34565" y="29198"/>
                </a:cubicBezTo>
                <a:cubicBezTo>
                  <a:pt x="40316" y="29198"/>
                  <a:pt x="44629" y="24569"/>
                  <a:pt x="44629" y="18872"/>
                </a:cubicBezTo>
                <a:cubicBezTo>
                  <a:pt x="44629" y="13175"/>
                  <a:pt x="40316" y="8902"/>
                  <a:pt x="34565" y="8902"/>
                </a:cubicBezTo>
                <a:close/>
                <a:moveTo>
                  <a:pt x="256816" y="0"/>
                </a:moveTo>
                <a:cubicBezTo>
                  <a:pt x="267599" y="0"/>
                  <a:pt x="275866" y="8189"/>
                  <a:pt x="275866" y="18872"/>
                </a:cubicBezTo>
                <a:cubicBezTo>
                  <a:pt x="275866" y="29198"/>
                  <a:pt x="267599" y="37744"/>
                  <a:pt x="256816" y="37744"/>
                </a:cubicBezTo>
                <a:cubicBezTo>
                  <a:pt x="246752" y="37744"/>
                  <a:pt x="238125" y="29198"/>
                  <a:pt x="238125" y="18872"/>
                </a:cubicBezTo>
                <a:cubicBezTo>
                  <a:pt x="238125" y="8189"/>
                  <a:pt x="246752" y="0"/>
                  <a:pt x="256816" y="0"/>
                </a:cubicBezTo>
                <a:close/>
                <a:moveTo>
                  <a:pt x="34565" y="0"/>
                </a:moveTo>
                <a:cubicBezTo>
                  <a:pt x="45348" y="0"/>
                  <a:pt x="53615" y="8189"/>
                  <a:pt x="53615" y="18872"/>
                </a:cubicBezTo>
                <a:cubicBezTo>
                  <a:pt x="53615" y="29198"/>
                  <a:pt x="45348" y="37744"/>
                  <a:pt x="34565" y="37744"/>
                </a:cubicBezTo>
                <a:cubicBezTo>
                  <a:pt x="24142" y="37744"/>
                  <a:pt x="15875" y="29198"/>
                  <a:pt x="15875" y="18872"/>
                </a:cubicBezTo>
                <a:cubicBezTo>
                  <a:pt x="15875" y="8189"/>
                  <a:pt x="24142" y="0"/>
                  <a:pt x="34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grpSp>
        <p:nvGrpSpPr>
          <p:cNvPr id="38" name="Group 31">
            <a:extLst>
              <a:ext uri="{FF2B5EF4-FFF2-40B4-BE49-F238E27FC236}">
                <a16:creationId xmlns:a16="http://schemas.microsoft.com/office/drawing/2014/main" id="{88A41973-CA0E-412C-97C0-A03B8C49FCEB}"/>
              </a:ext>
            </a:extLst>
          </p:cNvPr>
          <p:cNvGrpSpPr/>
          <p:nvPr/>
        </p:nvGrpSpPr>
        <p:grpSpPr>
          <a:xfrm>
            <a:off x="4943080" y="2652101"/>
            <a:ext cx="491433" cy="347041"/>
            <a:chOff x="6581956" y="5052051"/>
            <a:chExt cx="4288227" cy="3571575"/>
          </a:xfrm>
          <a:solidFill>
            <a:schemeClr val="bg1"/>
          </a:solidFill>
        </p:grpSpPr>
        <p:sp>
          <p:nvSpPr>
            <p:cNvPr id="40" name="Freeform 1">
              <a:extLst>
                <a:ext uri="{FF2B5EF4-FFF2-40B4-BE49-F238E27FC236}">
                  <a16:creationId xmlns:a16="http://schemas.microsoft.com/office/drawing/2014/main" id="{6960C7EF-1C15-438A-AECA-6FFC96209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1956" y="5368885"/>
              <a:ext cx="973543" cy="3208658"/>
            </a:xfrm>
            <a:custGeom>
              <a:avLst/>
              <a:gdLst>
                <a:gd name="T0" fmla="*/ 1445 w 1490"/>
                <a:gd name="T1" fmla="*/ 4716 h 4913"/>
                <a:gd name="T2" fmla="*/ 1444 w 1490"/>
                <a:gd name="T3" fmla="*/ 4746 h 4913"/>
                <a:gd name="T4" fmla="*/ 1439 w 1490"/>
                <a:gd name="T5" fmla="*/ 4760 h 4913"/>
                <a:gd name="T6" fmla="*/ 370 w 1490"/>
                <a:gd name="T7" fmla="*/ 855 h 4913"/>
                <a:gd name="T8" fmla="*/ 372 w 1490"/>
                <a:gd name="T9" fmla="*/ 856 h 4913"/>
                <a:gd name="T10" fmla="*/ 1440 w 1490"/>
                <a:gd name="T11" fmla="*/ 4672 h 4913"/>
                <a:gd name="T12" fmla="*/ 1361 w 1490"/>
                <a:gd name="T13" fmla="*/ 4316 h 4913"/>
                <a:gd name="T14" fmla="*/ 1213 w 1490"/>
                <a:gd name="T15" fmla="*/ 3412 h 4913"/>
                <a:gd name="T16" fmla="*/ 1148 w 1490"/>
                <a:gd name="T17" fmla="*/ 2994 h 4913"/>
                <a:gd name="T18" fmla="*/ 1071 w 1490"/>
                <a:gd name="T19" fmla="*/ 2264 h 4913"/>
                <a:gd name="T20" fmla="*/ 1064 w 1490"/>
                <a:gd name="T21" fmla="*/ 2238 h 4913"/>
                <a:gd name="T22" fmla="*/ 1058 w 1490"/>
                <a:gd name="T23" fmla="*/ 2216 h 4913"/>
                <a:gd name="T24" fmla="*/ 1010 w 1490"/>
                <a:gd name="T25" fmla="*/ 2050 h 4913"/>
                <a:gd name="T26" fmla="*/ 1042 w 1490"/>
                <a:gd name="T27" fmla="*/ 2094 h 4913"/>
                <a:gd name="T28" fmla="*/ 1064 w 1490"/>
                <a:gd name="T29" fmla="*/ 1912 h 4913"/>
                <a:gd name="T30" fmla="*/ 1047 w 1490"/>
                <a:gd name="T31" fmla="*/ 1700 h 4913"/>
                <a:gd name="T32" fmla="*/ 1128 w 1490"/>
                <a:gd name="T33" fmla="*/ 1008 h 4913"/>
                <a:gd name="T34" fmla="*/ 1043 w 1490"/>
                <a:gd name="T35" fmla="*/ 726 h 4913"/>
                <a:gd name="T36" fmla="*/ 906 w 1490"/>
                <a:gd name="T37" fmla="*/ 441 h 4913"/>
                <a:gd name="T38" fmla="*/ 813 w 1490"/>
                <a:gd name="T39" fmla="*/ 177 h 4913"/>
                <a:gd name="T40" fmla="*/ 567 w 1490"/>
                <a:gd name="T41" fmla="*/ 5 h 4913"/>
                <a:gd name="T42" fmla="*/ 411 w 1490"/>
                <a:gd name="T43" fmla="*/ 27 h 4913"/>
                <a:gd name="T44" fmla="*/ 284 w 1490"/>
                <a:gd name="T45" fmla="*/ 122 h 4913"/>
                <a:gd name="T46" fmla="*/ 263 w 1490"/>
                <a:gd name="T47" fmla="*/ 253 h 4913"/>
                <a:gd name="T48" fmla="*/ 279 w 1490"/>
                <a:gd name="T49" fmla="*/ 347 h 4913"/>
                <a:gd name="T50" fmla="*/ 282 w 1490"/>
                <a:gd name="T51" fmla="*/ 427 h 4913"/>
                <a:gd name="T52" fmla="*/ 315 w 1490"/>
                <a:gd name="T53" fmla="*/ 605 h 4913"/>
                <a:gd name="T54" fmla="*/ 275 w 1490"/>
                <a:gd name="T55" fmla="*/ 684 h 4913"/>
                <a:gd name="T56" fmla="*/ 262 w 1490"/>
                <a:gd name="T57" fmla="*/ 761 h 4913"/>
                <a:gd name="T58" fmla="*/ 51 w 1490"/>
                <a:gd name="T59" fmla="*/ 836 h 4913"/>
                <a:gd name="T60" fmla="*/ 24 w 1490"/>
                <a:gd name="T61" fmla="*/ 1254 h 4913"/>
                <a:gd name="T62" fmla="*/ 20 w 1490"/>
                <a:gd name="T63" fmla="*/ 1354 h 4913"/>
                <a:gd name="T64" fmla="*/ 9 w 1490"/>
                <a:gd name="T65" fmla="*/ 1419 h 4913"/>
                <a:gd name="T66" fmla="*/ 79 w 1490"/>
                <a:gd name="T67" fmla="*/ 1661 h 4913"/>
                <a:gd name="T68" fmla="*/ 128 w 1490"/>
                <a:gd name="T69" fmla="*/ 1683 h 4913"/>
                <a:gd name="T70" fmla="*/ 109 w 1490"/>
                <a:gd name="T71" fmla="*/ 1749 h 4913"/>
                <a:gd name="T72" fmla="*/ 68 w 1490"/>
                <a:gd name="T73" fmla="*/ 1812 h 4913"/>
                <a:gd name="T74" fmla="*/ 7 w 1490"/>
                <a:gd name="T75" fmla="*/ 1968 h 4913"/>
                <a:gd name="T76" fmla="*/ 5 w 1490"/>
                <a:gd name="T77" fmla="*/ 1995 h 4913"/>
                <a:gd name="T78" fmla="*/ 54 w 1490"/>
                <a:gd name="T79" fmla="*/ 2057 h 4913"/>
                <a:gd name="T80" fmla="*/ 122 w 1490"/>
                <a:gd name="T81" fmla="*/ 1950 h 4913"/>
                <a:gd name="T82" fmla="*/ 74 w 1490"/>
                <a:gd name="T83" fmla="*/ 2063 h 4913"/>
                <a:gd name="T84" fmla="*/ 67 w 1490"/>
                <a:gd name="T85" fmla="*/ 2086 h 4913"/>
                <a:gd name="T86" fmla="*/ 229 w 1490"/>
                <a:gd name="T87" fmla="*/ 3064 h 4913"/>
                <a:gd name="T88" fmla="*/ 301 w 1490"/>
                <a:gd name="T89" fmla="*/ 3438 h 4913"/>
                <a:gd name="T90" fmla="*/ 411 w 1490"/>
                <a:gd name="T91" fmla="*/ 4394 h 4913"/>
                <a:gd name="T92" fmla="*/ 417 w 1490"/>
                <a:gd name="T93" fmla="*/ 4519 h 4913"/>
                <a:gd name="T94" fmla="*/ 393 w 1490"/>
                <a:gd name="T95" fmla="*/ 4726 h 4913"/>
                <a:gd name="T96" fmla="*/ 371 w 1490"/>
                <a:gd name="T97" fmla="*/ 4822 h 4913"/>
                <a:gd name="T98" fmla="*/ 582 w 1490"/>
                <a:gd name="T99" fmla="*/ 4848 h 4913"/>
                <a:gd name="T100" fmla="*/ 582 w 1490"/>
                <a:gd name="T101" fmla="*/ 4688 h 4913"/>
                <a:gd name="T102" fmla="*/ 584 w 1490"/>
                <a:gd name="T103" fmla="*/ 4635 h 4913"/>
                <a:gd name="T104" fmla="*/ 585 w 1490"/>
                <a:gd name="T105" fmla="*/ 4630 h 4913"/>
                <a:gd name="T106" fmla="*/ 609 w 1490"/>
                <a:gd name="T107" fmla="*/ 4452 h 4913"/>
                <a:gd name="T108" fmla="*/ 558 w 1490"/>
                <a:gd name="T109" fmla="*/ 4340 h 4913"/>
                <a:gd name="T110" fmla="*/ 577 w 1490"/>
                <a:gd name="T111" fmla="*/ 3723 h 4913"/>
                <a:gd name="T112" fmla="*/ 781 w 1490"/>
                <a:gd name="T113" fmla="*/ 3045 h 4913"/>
                <a:gd name="T114" fmla="*/ 940 w 1490"/>
                <a:gd name="T115" fmla="*/ 3478 h 4913"/>
                <a:gd name="T116" fmla="*/ 1222 w 1490"/>
                <a:gd name="T117" fmla="*/ 4308 h 4913"/>
                <a:gd name="T118" fmla="*/ 1220 w 1490"/>
                <a:gd name="T119" fmla="*/ 4399 h 4913"/>
                <a:gd name="T120" fmla="*/ 1261 w 1490"/>
                <a:gd name="T121" fmla="*/ 4826 h 4913"/>
                <a:gd name="T122" fmla="*/ 1475 w 1490"/>
                <a:gd name="T123" fmla="*/ 4891 h 4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90" h="4913">
                  <a:moveTo>
                    <a:pt x="1445" y="4716"/>
                  </a:moveTo>
                  <a:lnTo>
                    <a:pt x="1445" y="4716"/>
                  </a:lnTo>
                  <a:cubicBezTo>
                    <a:pt x="1445" y="4711"/>
                    <a:pt x="1445" y="4708"/>
                    <a:pt x="1446" y="4709"/>
                  </a:cubicBezTo>
                  <a:lnTo>
                    <a:pt x="1446" y="4709"/>
                  </a:lnTo>
                  <a:cubicBezTo>
                    <a:pt x="1445" y="4708"/>
                    <a:pt x="1445" y="4711"/>
                    <a:pt x="1445" y="4716"/>
                  </a:cubicBezTo>
                  <a:close/>
                  <a:moveTo>
                    <a:pt x="1444" y="4746"/>
                  </a:moveTo>
                  <a:lnTo>
                    <a:pt x="1444" y="4746"/>
                  </a:lnTo>
                  <a:cubicBezTo>
                    <a:pt x="1445" y="4743"/>
                    <a:pt x="1445" y="4739"/>
                    <a:pt x="1445" y="4736"/>
                  </a:cubicBezTo>
                  <a:lnTo>
                    <a:pt x="1445" y="4736"/>
                  </a:lnTo>
                  <a:cubicBezTo>
                    <a:pt x="1445" y="4739"/>
                    <a:pt x="1445" y="4743"/>
                    <a:pt x="1444" y="4746"/>
                  </a:cubicBezTo>
                  <a:close/>
                  <a:moveTo>
                    <a:pt x="1439" y="4760"/>
                  </a:moveTo>
                  <a:lnTo>
                    <a:pt x="1439" y="4760"/>
                  </a:lnTo>
                  <a:cubicBezTo>
                    <a:pt x="1441" y="4758"/>
                    <a:pt x="1442" y="4755"/>
                    <a:pt x="1443" y="4752"/>
                  </a:cubicBezTo>
                  <a:lnTo>
                    <a:pt x="1443" y="4752"/>
                  </a:lnTo>
                  <a:cubicBezTo>
                    <a:pt x="1442" y="4755"/>
                    <a:pt x="1441" y="4758"/>
                    <a:pt x="1439" y="4760"/>
                  </a:cubicBezTo>
                  <a:close/>
                  <a:moveTo>
                    <a:pt x="370" y="855"/>
                  </a:moveTo>
                  <a:lnTo>
                    <a:pt x="369" y="854"/>
                  </a:lnTo>
                  <a:lnTo>
                    <a:pt x="369" y="854"/>
                  </a:lnTo>
                  <a:lnTo>
                    <a:pt x="369" y="854"/>
                  </a:lnTo>
                  <a:lnTo>
                    <a:pt x="370" y="855"/>
                  </a:lnTo>
                  <a:close/>
                  <a:moveTo>
                    <a:pt x="371" y="855"/>
                  </a:moveTo>
                  <a:lnTo>
                    <a:pt x="371" y="855"/>
                  </a:lnTo>
                  <a:cubicBezTo>
                    <a:pt x="371" y="855"/>
                    <a:pt x="372" y="854"/>
                    <a:pt x="372" y="853"/>
                  </a:cubicBezTo>
                  <a:lnTo>
                    <a:pt x="372" y="853"/>
                  </a:lnTo>
                  <a:cubicBezTo>
                    <a:pt x="372" y="854"/>
                    <a:pt x="372" y="855"/>
                    <a:pt x="372" y="856"/>
                  </a:cubicBezTo>
                  <a:lnTo>
                    <a:pt x="371" y="855"/>
                  </a:lnTo>
                  <a:close/>
                  <a:moveTo>
                    <a:pt x="1446" y="4709"/>
                  </a:moveTo>
                  <a:lnTo>
                    <a:pt x="1446" y="4709"/>
                  </a:lnTo>
                  <a:cubicBezTo>
                    <a:pt x="1445" y="4695"/>
                    <a:pt x="1442" y="4682"/>
                    <a:pt x="1440" y="4672"/>
                  </a:cubicBezTo>
                  <a:lnTo>
                    <a:pt x="1440" y="4672"/>
                  </a:lnTo>
                  <a:cubicBezTo>
                    <a:pt x="1433" y="4642"/>
                    <a:pt x="1413" y="4539"/>
                    <a:pt x="1405" y="4511"/>
                  </a:cubicBezTo>
                  <a:lnTo>
                    <a:pt x="1405" y="4511"/>
                  </a:lnTo>
                  <a:cubicBezTo>
                    <a:pt x="1398" y="4483"/>
                    <a:pt x="1385" y="4475"/>
                    <a:pt x="1385" y="4440"/>
                  </a:cubicBezTo>
                  <a:lnTo>
                    <a:pt x="1385" y="4440"/>
                  </a:lnTo>
                  <a:cubicBezTo>
                    <a:pt x="1382" y="4366"/>
                    <a:pt x="1365" y="4329"/>
                    <a:pt x="1361" y="4316"/>
                  </a:cubicBezTo>
                  <a:lnTo>
                    <a:pt x="1361" y="4316"/>
                  </a:lnTo>
                  <a:cubicBezTo>
                    <a:pt x="1355" y="4303"/>
                    <a:pt x="1357" y="4229"/>
                    <a:pt x="1357" y="4229"/>
                  </a:cubicBezTo>
                  <a:lnTo>
                    <a:pt x="1357" y="4229"/>
                  </a:lnTo>
                  <a:cubicBezTo>
                    <a:pt x="1353" y="3689"/>
                    <a:pt x="1230" y="3460"/>
                    <a:pt x="1213" y="3412"/>
                  </a:cubicBezTo>
                  <a:lnTo>
                    <a:pt x="1213" y="3412"/>
                  </a:lnTo>
                  <a:cubicBezTo>
                    <a:pt x="1200" y="3375"/>
                    <a:pt x="1193" y="3305"/>
                    <a:pt x="1171" y="3194"/>
                  </a:cubicBezTo>
                  <a:lnTo>
                    <a:pt x="1171" y="3194"/>
                  </a:lnTo>
                  <a:cubicBezTo>
                    <a:pt x="1162" y="3155"/>
                    <a:pt x="1154" y="3084"/>
                    <a:pt x="1144" y="2994"/>
                  </a:cubicBezTo>
                  <a:lnTo>
                    <a:pt x="1144" y="2994"/>
                  </a:lnTo>
                  <a:cubicBezTo>
                    <a:pt x="1145" y="2994"/>
                    <a:pt x="1146" y="2994"/>
                    <a:pt x="1148" y="2994"/>
                  </a:cubicBezTo>
                  <a:lnTo>
                    <a:pt x="1148" y="2994"/>
                  </a:lnTo>
                  <a:cubicBezTo>
                    <a:pt x="1164" y="2991"/>
                    <a:pt x="1176" y="2976"/>
                    <a:pt x="1175" y="2959"/>
                  </a:cubicBezTo>
                  <a:lnTo>
                    <a:pt x="1175" y="2959"/>
                  </a:lnTo>
                  <a:cubicBezTo>
                    <a:pt x="1168" y="2864"/>
                    <a:pt x="1142" y="2561"/>
                    <a:pt x="1071" y="2264"/>
                  </a:cubicBezTo>
                  <a:lnTo>
                    <a:pt x="1071" y="2264"/>
                  </a:lnTo>
                  <a:lnTo>
                    <a:pt x="1071" y="2264"/>
                  </a:lnTo>
                  <a:cubicBezTo>
                    <a:pt x="1071" y="2264"/>
                    <a:pt x="1070" y="2264"/>
                    <a:pt x="1070" y="2263"/>
                  </a:cubicBezTo>
                  <a:lnTo>
                    <a:pt x="1070" y="2263"/>
                  </a:lnTo>
                  <a:cubicBezTo>
                    <a:pt x="1068" y="2255"/>
                    <a:pt x="1066" y="2246"/>
                    <a:pt x="1064" y="2238"/>
                  </a:cubicBezTo>
                  <a:lnTo>
                    <a:pt x="1064" y="2238"/>
                  </a:lnTo>
                  <a:cubicBezTo>
                    <a:pt x="1062" y="2231"/>
                    <a:pt x="1061" y="2224"/>
                    <a:pt x="1059" y="2214"/>
                  </a:cubicBezTo>
                  <a:lnTo>
                    <a:pt x="1060" y="2221"/>
                  </a:lnTo>
                  <a:lnTo>
                    <a:pt x="1060" y="2221"/>
                  </a:lnTo>
                  <a:cubicBezTo>
                    <a:pt x="1059" y="2219"/>
                    <a:pt x="1059" y="2218"/>
                    <a:pt x="1058" y="2216"/>
                  </a:cubicBezTo>
                  <a:lnTo>
                    <a:pt x="1058" y="2216"/>
                  </a:lnTo>
                  <a:cubicBezTo>
                    <a:pt x="1058" y="2215"/>
                    <a:pt x="1059" y="2215"/>
                    <a:pt x="1059" y="2214"/>
                  </a:cubicBezTo>
                  <a:lnTo>
                    <a:pt x="1059" y="2214"/>
                  </a:lnTo>
                  <a:cubicBezTo>
                    <a:pt x="1059" y="2215"/>
                    <a:pt x="1058" y="2215"/>
                    <a:pt x="1058" y="2215"/>
                  </a:cubicBezTo>
                  <a:lnTo>
                    <a:pt x="1058" y="2215"/>
                  </a:lnTo>
                  <a:cubicBezTo>
                    <a:pt x="1044" y="2159"/>
                    <a:pt x="1028" y="2104"/>
                    <a:pt x="1010" y="2050"/>
                  </a:cubicBezTo>
                  <a:lnTo>
                    <a:pt x="1010" y="2050"/>
                  </a:lnTo>
                  <a:cubicBezTo>
                    <a:pt x="1010" y="2051"/>
                    <a:pt x="1010" y="2051"/>
                    <a:pt x="1010" y="2051"/>
                  </a:cubicBezTo>
                  <a:lnTo>
                    <a:pt x="1010" y="2051"/>
                  </a:lnTo>
                  <a:cubicBezTo>
                    <a:pt x="1034" y="2075"/>
                    <a:pt x="1039" y="2089"/>
                    <a:pt x="1042" y="2094"/>
                  </a:cubicBezTo>
                  <a:lnTo>
                    <a:pt x="1042" y="2094"/>
                  </a:lnTo>
                  <a:cubicBezTo>
                    <a:pt x="1046" y="2101"/>
                    <a:pt x="1060" y="2097"/>
                    <a:pt x="1070" y="2097"/>
                  </a:cubicBezTo>
                  <a:lnTo>
                    <a:pt x="1070" y="2097"/>
                  </a:lnTo>
                  <a:cubicBezTo>
                    <a:pt x="1080" y="2097"/>
                    <a:pt x="1072" y="2081"/>
                    <a:pt x="1069" y="2041"/>
                  </a:cubicBezTo>
                  <a:lnTo>
                    <a:pt x="1069" y="2041"/>
                  </a:lnTo>
                  <a:cubicBezTo>
                    <a:pt x="1065" y="2000"/>
                    <a:pt x="1052" y="1923"/>
                    <a:pt x="1064" y="1912"/>
                  </a:cubicBezTo>
                  <a:lnTo>
                    <a:pt x="1064" y="1912"/>
                  </a:lnTo>
                  <a:cubicBezTo>
                    <a:pt x="1075" y="1900"/>
                    <a:pt x="1092" y="1896"/>
                    <a:pt x="1078" y="1842"/>
                  </a:cubicBezTo>
                  <a:lnTo>
                    <a:pt x="1078" y="1842"/>
                  </a:lnTo>
                  <a:cubicBezTo>
                    <a:pt x="1064" y="1787"/>
                    <a:pt x="1045" y="1703"/>
                    <a:pt x="1047" y="1700"/>
                  </a:cubicBezTo>
                  <a:lnTo>
                    <a:pt x="1047" y="1700"/>
                  </a:lnTo>
                  <a:cubicBezTo>
                    <a:pt x="1048" y="1698"/>
                    <a:pt x="1041" y="1698"/>
                    <a:pt x="1072" y="1692"/>
                  </a:cubicBezTo>
                  <a:lnTo>
                    <a:pt x="1072" y="1692"/>
                  </a:lnTo>
                  <a:cubicBezTo>
                    <a:pt x="1104" y="1686"/>
                    <a:pt x="1111" y="1667"/>
                    <a:pt x="1111" y="1667"/>
                  </a:cubicBezTo>
                  <a:lnTo>
                    <a:pt x="1111" y="1667"/>
                  </a:lnTo>
                  <a:cubicBezTo>
                    <a:pt x="1186" y="1497"/>
                    <a:pt x="1151" y="1202"/>
                    <a:pt x="1128" y="1008"/>
                  </a:cubicBezTo>
                  <a:lnTo>
                    <a:pt x="1128" y="1008"/>
                  </a:lnTo>
                  <a:cubicBezTo>
                    <a:pt x="1104" y="815"/>
                    <a:pt x="1072" y="753"/>
                    <a:pt x="1055" y="733"/>
                  </a:cubicBezTo>
                  <a:lnTo>
                    <a:pt x="1055" y="733"/>
                  </a:lnTo>
                  <a:cubicBezTo>
                    <a:pt x="1054" y="731"/>
                    <a:pt x="1049" y="729"/>
                    <a:pt x="1043" y="726"/>
                  </a:cubicBezTo>
                  <a:lnTo>
                    <a:pt x="1043" y="726"/>
                  </a:lnTo>
                  <a:cubicBezTo>
                    <a:pt x="1029" y="689"/>
                    <a:pt x="984" y="666"/>
                    <a:pt x="967" y="629"/>
                  </a:cubicBezTo>
                  <a:lnTo>
                    <a:pt x="967" y="629"/>
                  </a:lnTo>
                  <a:cubicBezTo>
                    <a:pt x="951" y="593"/>
                    <a:pt x="964" y="550"/>
                    <a:pt x="950" y="512"/>
                  </a:cubicBezTo>
                  <a:lnTo>
                    <a:pt x="950" y="512"/>
                  </a:lnTo>
                  <a:cubicBezTo>
                    <a:pt x="940" y="486"/>
                    <a:pt x="919" y="466"/>
                    <a:pt x="906" y="441"/>
                  </a:cubicBezTo>
                  <a:lnTo>
                    <a:pt x="906" y="441"/>
                  </a:lnTo>
                  <a:cubicBezTo>
                    <a:pt x="889" y="406"/>
                    <a:pt x="891" y="366"/>
                    <a:pt x="884" y="328"/>
                  </a:cubicBezTo>
                  <a:lnTo>
                    <a:pt x="884" y="328"/>
                  </a:lnTo>
                  <a:cubicBezTo>
                    <a:pt x="873" y="273"/>
                    <a:pt x="843" y="224"/>
                    <a:pt x="813" y="177"/>
                  </a:cubicBezTo>
                  <a:lnTo>
                    <a:pt x="813" y="177"/>
                  </a:lnTo>
                  <a:cubicBezTo>
                    <a:pt x="785" y="132"/>
                    <a:pt x="778" y="105"/>
                    <a:pt x="737" y="73"/>
                  </a:cubicBezTo>
                  <a:lnTo>
                    <a:pt x="737" y="73"/>
                  </a:lnTo>
                  <a:cubicBezTo>
                    <a:pt x="709" y="57"/>
                    <a:pt x="688" y="26"/>
                    <a:pt x="672" y="17"/>
                  </a:cubicBezTo>
                  <a:lnTo>
                    <a:pt x="672" y="17"/>
                  </a:lnTo>
                  <a:cubicBezTo>
                    <a:pt x="641" y="0"/>
                    <a:pt x="603" y="2"/>
                    <a:pt x="567" y="5"/>
                  </a:cubicBezTo>
                  <a:lnTo>
                    <a:pt x="567" y="5"/>
                  </a:lnTo>
                  <a:cubicBezTo>
                    <a:pt x="538" y="7"/>
                    <a:pt x="510" y="9"/>
                    <a:pt x="482" y="11"/>
                  </a:cubicBezTo>
                  <a:lnTo>
                    <a:pt x="482" y="11"/>
                  </a:lnTo>
                  <a:cubicBezTo>
                    <a:pt x="458" y="13"/>
                    <a:pt x="432" y="15"/>
                    <a:pt x="411" y="27"/>
                  </a:cubicBezTo>
                  <a:lnTo>
                    <a:pt x="411" y="27"/>
                  </a:lnTo>
                  <a:cubicBezTo>
                    <a:pt x="401" y="33"/>
                    <a:pt x="392" y="40"/>
                    <a:pt x="382" y="47"/>
                  </a:cubicBezTo>
                  <a:lnTo>
                    <a:pt x="382" y="47"/>
                  </a:lnTo>
                  <a:cubicBezTo>
                    <a:pt x="365" y="59"/>
                    <a:pt x="345" y="67"/>
                    <a:pt x="327" y="77"/>
                  </a:cubicBezTo>
                  <a:lnTo>
                    <a:pt x="327" y="77"/>
                  </a:lnTo>
                  <a:cubicBezTo>
                    <a:pt x="309" y="88"/>
                    <a:pt x="291" y="102"/>
                    <a:pt x="284" y="122"/>
                  </a:cubicBezTo>
                  <a:lnTo>
                    <a:pt x="284" y="122"/>
                  </a:lnTo>
                  <a:cubicBezTo>
                    <a:pt x="276" y="140"/>
                    <a:pt x="278" y="161"/>
                    <a:pt x="277" y="181"/>
                  </a:cubicBezTo>
                  <a:lnTo>
                    <a:pt x="277" y="181"/>
                  </a:lnTo>
                  <a:cubicBezTo>
                    <a:pt x="269" y="205"/>
                    <a:pt x="263" y="228"/>
                    <a:pt x="263" y="253"/>
                  </a:cubicBezTo>
                  <a:lnTo>
                    <a:pt x="263" y="253"/>
                  </a:lnTo>
                  <a:cubicBezTo>
                    <a:pt x="263" y="272"/>
                    <a:pt x="270" y="317"/>
                    <a:pt x="277" y="323"/>
                  </a:cubicBezTo>
                  <a:lnTo>
                    <a:pt x="277" y="323"/>
                  </a:lnTo>
                  <a:cubicBezTo>
                    <a:pt x="278" y="324"/>
                    <a:pt x="280" y="325"/>
                    <a:pt x="281" y="325"/>
                  </a:cubicBezTo>
                  <a:lnTo>
                    <a:pt x="281" y="325"/>
                  </a:lnTo>
                  <a:cubicBezTo>
                    <a:pt x="279" y="330"/>
                    <a:pt x="278" y="337"/>
                    <a:pt x="279" y="347"/>
                  </a:cubicBezTo>
                  <a:lnTo>
                    <a:pt x="279" y="347"/>
                  </a:lnTo>
                  <a:cubicBezTo>
                    <a:pt x="282" y="366"/>
                    <a:pt x="288" y="378"/>
                    <a:pt x="295" y="393"/>
                  </a:cubicBezTo>
                  <a:lnTo>
                    <a:pt x="295" y="393"/>
                  </a:lnTo>
                  <a:cubicBezTo>
                    <a:pt x="292" y="404"/>
                    <a:pt x="285" y="416"/>
                    <a:pt x="282" y="427"/>
                  </a:cubicBezTo>
                  <a:lnTo>
                    <a:pt x="282" y="427"/>
                  </a:lnTo>
                  <a:cubicBezTo>
                    <a:pt x="272" y="457"/>
                    <a:pt x="285" y="490"/>
                    <a:pt x="301" y="518"/>
                  </a:cubicBezTo>
                  <a:lnTo>
                    <a:pt x="301" y="518"/>
                  </a:lnTo>
                  <a:cubicBezTo>
                    <a:pt x="308" y="529"/>
                    <a:pt x="315" y="540"/>
                    <a:pt x="318" y="553"/>
                  </a:cubicBezTo>
                  <a:lnTo>
                    <a:pt x="318" y="553"/>
                  </a:lnTo>
                  <a:cubicBezTo>
                    <a:pt x="322" y="570"/>
                    <a:pt x="318" y="588"/>
                    <a:pt x="315" y="605"/>
                  </a:cubicBezTo>
                  <a:lnTo>
                    <a:pt x="315" y="605"/>
                  </a:lnTo>
                  <a:cubicBezTo>
                    <a:pt x="313" y="614"/>
                    <a:pt x="311" y="621"/>
                    <a:pt x="309" y="625"/>
                  </a:cubicBezTo>
                  <a:lnTo>
                    <a:pt x="309" y="625"/>
                  </a:lnTo>
                  <a:cubicBezTo>
                    <a:pt x="303" y="638"/>
                    <a:pt x="278" y="679"/>
                    <a:pt x="275" y="684"/>
                  </a:cubicBezTo>
                  <a:lnTo>
                    <a:pt x="275" y="684"/>
                  </a:lnTo>
                  <a:cubicBezTo>
                    <a:pt x="274" y="688"/>
                    <a:pt x="275" y="689"/>
                    <a:pt x="273" y="709"/>
                  </a:cubicBezTo>
                  <a:lnTo>
                    <a:pt x="273" y="709"/>
                  </a:lnTo>
                  <a:cubicBezTo>
                    <a:pt x="271" y="723"/>
                    <a:pt x="268" y="744"/>
                    <a:pt x="265" y="761"/>
                  </a:cubicBezTo>
                  <a:lnTo>
                    <a:pt x="265" y="761"/>
                  </a:lnTo>
                  <a:cubicBezTo>
                    <a:pt x="264" y="761"/>
                    <a:pt x="262" y="761"/>
                    <a:pt x="262" y="761"/>
                  </a:cubicBezTo>
                  <a:lnTo>
                    <a:pt x="262" y="761"/>
                  </a:lnTo>
                  <a:cubicBezTo>
                    <a:pt x="262" y="761"/>
                    <a:pt x="229" y="764"/>
                    <a:pt x="201" y="771"/>
                  </a:cubicBezTo>
                  <a:lnTo>
                    <a:pt x="201" y="771"/>
                  </a:lnTo>
                  <a:cubicBezTo>
                    <a:pt x="174" y="777"/>
                    <a:pt x="63" y="830"/>
                    <a:pt x="51" y="836"/>
                  </a:cubicBezTo>
                  <a:lnTo>
                    <a:pt x="51" y="836"/>
                  </a:lnTo>
                  <a:cubicBezTo>
                    <a:pt x="40" y="842"/>
                    <a:pt x="39" y="853"/>
                    <a:pt x="38" y="869"/>
                  </a:cubicBezTo>
                  <a:lnTo>
                    <a:pt x="38" y="869"/>
                  </a:lnTo>
                  <a:cubicBezTo>
                    <a:pt x="37" y="885"/>
                    <a:pt x="31" y="1213"/>
                    <a:pt x="30" y="1222"/>
                  </a:cubicBezTo>
                  <a:lnTo>
                    <a:pt x="30" y="1222"/>
                  </a:lnTo>
                  <a:cubicBezTo>
                    <a:pt x="30" y="1231"/>
                    <a:pt x="32" y="1236"/>
                    <a:pt x="24" y="1254"/>
                  </a:cubicBezTo>
                  <a:lnTo>
                    <a:pt x="24" y="1254"/>
                  </a:lnTo>
                  <a:cubicBezTo>
                    <a:pt x="16" y="1272"/>
                    <a:pt x="21" y="1314"/>
                    <a:pt x="16" y="1322"/>
                  </a:cubicBezTo>
                  <a:lnTo>
                    <a:pt x="16" y="1322"/>
                  </a:lnTo>
                  <a:cubicBezTo>
                    <a:pt x="10" y="1330"/>
                    <a:pt x="19" y="1344"/>
                    <a:pt x="20" y="1354"/>
                  </a:cubicBezTo>
                  <a:lnTo>
                    <a:pt x="20" y="1354"/>
                  </a:lnTo>
                  <a:cubicBezTo>
                    <a:pt x="22" y="1364"/>
                    <a:pt x="19" y="1364"/>
                    <a:pt x="16" y="1370"/>
                  </a:cubicBezTo>
                  <a:lnTo>
                    <a:pt x="16" y="1370"/>
                  </a:lnTo>
                  <a:cubicBezTo>
                    <a:pt x="12" y="1375"/>
                    <a:pt x="18" y="1380"/>
                    <a:pt x="18" y="1385"/>
                  </a:cubicBezTo>
                  <a:lnTo>
                    <a:pt x="18" y="1385"/>
                  </a:lnTo>
                  <a:cubicBezTo>
                    <a:pt x="18" y="1390"/>
                    <a:pt x="14" y="1397"/>
                    <a:pt x="9" y="1419"/>
                  </a:cubicBezTo>
                  <a:lnTo>
                    <a:pt x="9" y="1419"/>
                  </a:lnTo>
                  <a:cubicBezTo>
                    <a:pt x="3" y="1441"/>
                    <a:pt x="5" y="1512"/>
                    <a:pt x="9" y="1539"/>
                  </a:cubicBezTo>
                  <a:lnTo>
                    <a:pt x="9" y="1539"/>
                  </a:lnTo>
                  <a:cubicBezTo>
                    <a:pt x="12" y="1566"/>
                    <a:pt x="59" y="1645"/>
                    <a:pt x="79" y="1661"/>
                  </a:cubicBezTo>
                  <a:lnTo>
                    <a:pt x="79" y="1661"/>
                  </a:lnTo>
                  <a:cubicBezTo>
                    <a:pt x="99" y="1677"/>
                    <a:pt x="130" y="1684"/>
                    <a:pt x="130" y="1684"/>
                  </a:cubicBezTo>
                  <a:lnTo>
                    <a:pt x="130" y="1684"/>
                  </a:lnTo>
                  <a:cubicBezTo>
                    <a:pt x="130" y="1685"/>
                    <a:pt x="130" y="1685"/>
                    <a:pt x="130" y="1685"/>
                  </a:cubicBezTo>
                  <a:lnTo>
                    <a:pt x="130" y="1685"/>
                  </a:lnTo>
                  <a:cubicBezTo>
                    <a:pt x="129" y="1684"/>
                    <a:pt x="128" y="1683"/>
                    <a:pt x="128" y="1683"/>
                  </a:cubicBezTo>
                  <a:lnTo>
                    <a:pt x="128" y="1683"/>
                  </a:lnTo>
                  <a:cubicBezTo>
                    <a:pt x="100" y="1691"/>
                    <a:pt x="120" y="1723"/>
                    <a:pt x="120" y="1723"/>
                  </a:cubicBezTo>
                  <a:lnTo>
                    <a:pt x="120" y="1723"/>
                  </a:lnTo>
                  <a:cubicBezTo>
                    <a:pt x="108" y="1727"/>
                    <a:pt x="107" y="1741"/>
                    <a:pt x="109" y="1749"/>
                  </a:cubicBezTo>
                  <a:lnTo>
                    <a:pt x="109" y="1749"/>
                  </a:lnTo>
                  <a:cubicBezTo>
                    <a:pt x="111" y="1755"/>
                    <a:pt x="117" y="1759"/>
                    <a:pt x="126" y="1764"/>
                  </a:cubicBezTo>
                  <a:lnTo>
                    <a:pt x="126" y="1764"/>
                  </a:lnTo>
                  <a:cubicBezTo>
                    <a:pt x="125" y="1767"/>
                    <a:pt x="124" y="1769"/>
                    <a:pt x="123" y="1770"/>
                  </a:cubicBezTo>
                  <a:lnTo>
                    <a:pt x="123" y="1770"/>
                  </a:lnTo>
                  <a:cubicBezTo>
                    <a:pt x="117" y="1778"/>
                    <a:pt x="98" y="1795"/>
                    <a:pt x="68" y="1812"/>
                  </a:cubicBezTo>
                  <a:lnTo>
                    <a:pt x="68" y="1812"/>
                  </a:lnTo>
                  <a:cubicBezTo>
                    <a:pt x="19" y="1839"/>
                    <a:pt x="29" y="1842"/>
                    <a:pt x="18" y="1884"/>
                  </a:cubicBezTo>
                  <a:lnTo>
                    <a:pt x="18" y="1884"/>
                  </a:lnTo>
                  <a:cubicBezTo>
                    <a:pt x="8" y="1920"/>
                    <a:pt x="9" y="1926"/>
                    <a:pt x="7" y="1968"/>
                  </a:cubicBezTo>
                  <a:lnTo>
                    <a:pt x="7" y="1968"/>
                  </a:lnTo>
                  <a:lnTo>
                    <a:pt x="7" y="1968"/>
                  </a:lnTo>
                  <a:lnTo>
                    <a:pt x="7" y="1968"/>
                  </a:lnTo>
                  <a:lnTo>
                    <a:pt x="7" y="1969"/>
                  </a:lnTo>
                  <a:lnTo>
                    <a:pt x="7" y="1969"/>
                  </a:lnTo>
                  <a:cubicBezTo>
                    <a:pt x="7" y="1976"/>
                    <a:pt x="6" y="1984"/>
                    <a:pt x="5" y="1995"/>
                  </a:cubicBezTo>
                  <a:lnTo>
                    <a:pt x="5" y="1995"/>
                  </a:lnTo>
                  <a:cubicBezTo>
                    <a:pt x="0" y="2064"/>
                    <a:pt x="37" y="2074"/>
                    <a:pt x="45" y="2080"/>
                  </a:cubicBezTo>
                  <a:lnTo>
                    <a:pt x="45" y="2080"/>
                  </a:lnTo>
                  <a:cubicBezTo>
                    <a:pt x="53" y="2085"/>
                    <a:pt x="50" y="2080"/>
                    <a:pt x="54" y="2057"/>
                  </a:cubicBezTo>
                  <a:lnTo>
                    <a:pt x="54" y="2057"/>
                  </a:lnTo>
                  <a:cubicBezTo>
                    <a:pt x="56" y="2046"/>
                    <a:pt x="66" y="2030"/>
                    <a:pt x="80" y="2010"/>
                  </a:cubicBezTo>
                  <a:lnTo>
                    <a:pt x="80" y="2010"/>
                  </a:lnTo>
                  <a:cubicBezTo>
                    <a:pt x="90" y="1999"/>
                    <a:pt x="99" y="1987"/>
                    <a:pt x="106" y="1974"/>
                  </a:cubicBezTo>
                  <a:lnTo>
                    <a:pt x="106" y="1974"/>
                  </a:lnTo>
                  <a:cubicBezTo>
                    <a:pt x="111" y="1967"/>
                    <a:pt x="117" y="1959"/>
                    <a:pt x="122" y="1950"/>
                  </a:cubicBezTo>
                  <a:lnTo>
                    <a:pt x="122" y="1950"/>
                  </a:lnTo>
                  <a:cubicBezTo>
                    <a:pt x="121" y="1951"/>
                    <a:pt x="121" y="1952"/>
                    <a:pt x="121" y="1953"/>
                  </a:cubicBezTo>
                  <a:lnTo>
                    <a:pt x="121" y="1953"/>
                  </a:lnTo>
                  <a:cubicBezTo>
                    <a:pt x="109" y="1972"/>
                    <a:pt x="90" y="2010"/>
                    <a:pt x="74" y="2063"/>
                  </a:cubicBezTo>
                  <a:lnTo>
                    <a:pt x="74" y="2063"/>
                  </a:lnTo>
                  <a:lnTo>
                    <a:pt x="74" y="2062"/>
                  </a:lnTo>
                  <a:lnTo>
                    <a:pt x="74" y="2062"/>
                  </a:lnTo>
                  <a:cubicBezTo>
                    <a:pt x="74" y="2062"/>
                    <a:pt x="68" y="2078"/>
                    <a:pt x="67" y="2085"/>
                  </a:cubicBezTo>
                  <a:lnTo>
                    <a:pt x="67" y="2085"/>
                  </a:lnTo>
                  <a:cubicBezTo>
                    <a:pt x="67" y="2085"/>
                    <a:pt x="67" y="2085"/>
                    <a:pt x="67" y="2086"/>
                  </a:cubicBezTo>
                  <a:lnTo>
                    <a:pt x="67" y="2086"/>
                  </a:lnTo>
                  <a:cubicBezTo>
                    <a:pt x="38" y="2190"/>
                    <a:pt x="22" y="2344"/>
                    <a:pt x="75" y="2543"/>
                  </a:cubicBezTo>
                  <a:lnTo>
                    <a:pt x="75" y="2543"/>
                  </a:lnTo>
                  <a:cubicBezTo>
                    <a:pt x="173" y="2903"/>
                    <a:pt x="215" y="2978"/>
                    <a:pt x="229" y="3064"/>
                  </a:cubicBezTo>
                  <a:lnTo>
                    <a:pt x="229" y="3064"/>
                  </a:lnTo>
                  <a:cubicBezTo>
                    <a:pt x="230" y="3074"/>
                    <a:pt x="239" y="3083"/>
                    <a:pt x="250" y="3083"/>
                  </a:cubicBezTo>
                  <a:lnTo>
                    <a:pt x="258" y="3083"/>
                  </a:lnTo>
                  <a:lnTo>
                    <a:pt x="258" y="3083"/>
                  </a:lnTo>
                  <a:cubicBezTo>
                    <a:pt x="269" y="3171"/>
                    <a:pt x="301" y="3388"/>
                    <a:pt x="301" y="3438"/>
                  </a:cubicBezTo>
                  <a:lnTo>
                    <a:pt x="301" y="3438"/>
                  </a:lnTo>
                  <a:cubicBezTo>
                    <a:pt x="279" y="3682"/>
                    <a:pt x="311" y="3878"/>
                    <a:pt x="318" y="3915"/>
                  </a:cubicBezTo>
                  <a:lnTo>
                    <a:pt x="318" y="3915"/>
                  </a:lnTo>
                  <a:cubicBezTo>
                    <a:pt x="325" y="3952"/>
                    <a:pt x="388" y="4238"/>
                    <a:pt x="398" y="4281"/>
                  </a:cubicBezTo>
                  <a:lnTo>
                    <a:pt x="398" y="4281"/>
                  </a:lnTo>
                  <a:cubicBezTo>
                    <a:pt x="409" y="4323"/>
                    <a:pt x="415" y="4378"/>
                    <a:pt x="411" y="4394"/>
                  </a:cubicBezTo>
                  <a:lnTo>
                    <a:pt x="411" y="4394"/>
                  </a:lnTo>
                  <a:cubicBezTo>
                    <a:pt x="406" y="4411"/>
                    <a:pt x="415" y="4452"/>
                    <a:pt x="421" y="4470"/>
                  </a:cubicBezTo>
                  <a:lnTo>
                    <a:pt x="421" y="4470"/>
                  </a:lnTo>
                  <a:cubicBezTo>
                    <a:pt x="428" y="4490"/>
                    <a:pt x="425" y="4494"/>
                    <a:pt x="417" y="4519"/>
                  </a:cubicBezTo>
                  <a:lnTo>
                    <a:pt x="417" y="4519"/>
                  </a:lnTo>
                  <a:cubicBezTo>
                    <a:pt x="410" y="4541"/>
                    <a:pt x="403" y="4678"/>
                    <a:pt x="395" y="4719"/>
                  </a:cubicBezTo>
                  <a:lnTo>
                    <a:pt x="395" y="4719"/>
                  </a:lnTo>
                  <a:cubicBezTo>
                    <a:pt x="395" y="4721"/>
                    <a:pt x="394" y="4724"/>
                    <a:pt x="393" y="4725"/>
                  </a:cubicBezTo>
                  <a:lnTo>
                    <a:pt x="393" y="4725"/>
                  </a:lnTo>
                  <a:cubicBezTo>
                    <a:pt x="393" y="4726"/>
                    <a:pt x="393" y="4726"/>
                    <a:pt x="393" y="4726"/>
                  </a:cubicBezTo>
                  <a:lnTo>
                    <a:pt x="393" y="4726"/>
                  </a:lnTo>
                  <a:cubicBezTo>
                    <a:pt x="393" y="4717"/>
                    <a:pt x="393" y="4713"/>
                    <a:pt x="389" y="4721"/>
                  </a:cubicBezTo>
                  <a:lnTo>
                    <a:pt x="389" y="4721"/>
                  </a:lnTo>
                  <a:cubicBezTo>
                    <a:pt x="389" y="4721"/>
                    <a:pt x="359" y="4795"/>
                    <a:pt x="371" y="4822"/>
                  </a:cubicBezTo>
                  <a:lnTo>
                    <a:pt x="371" y="4822"/>
                  </a:lnTo>
                  <a:cubicBezTo>
                    <a:pt x="383" y="4849"/>
                    <a:pt x="404" y="4900"/>
                    <a:pt x="407" y="4902"/>
                  </a:cubicBezTo>
                  <a:lnTo>
                    <a:pt x="407" y="4902"/>
                  </a:lnTo>
                  <a:cubicBezTo>
                    <a:pt x="411" y="4904"/>
                    <a:pt x="420" y="4910"/>
                    <a:pt x="467" y="4900"/>
                  </a:cubicBezTo>
                  <a:lnTo>
                    <a:pt x="467" y="4900"/>
                  </a:lnTo>
                  <a:cubicBezTo>
                    <a:pt x="527" y="4888"/>
                    <a:pt x="574" y="4862"/>
                    <a:pt x="582" y="4848"/>
                  </a:cubicBezTo>
                  <a:lnTo>
                    <a:pt x="582" y="4848"/>
                  </a:lnTo>
                  <a:cubicBezTo>
                    <a:pt x="591" y="4834"/>
                    <a:pt x="586" y="4748"/>
                    <a:pt x="585" y="4725"/>
                  </a:cubicBezTo>
                  <a:lnTo>
                    <a:pt x="585" y="4725"/>
                  </a:lnTo>
                  <a:cubicBezTo>
                    <a:pt x="584" y="4702"/>
                    <a:pt x="582" y="4691"/>
                    <a:pt x="582" y="4688"/>
                  </a:cubicBezTo>
                  <a:lnTo>
                    <a:pt x="582" y="4688"/>
                  </a:lnTo>
                  <a:cubicBezTo>
                    <a:pt x="581" y="4690"/>
                    <a:pt x="580" y="4699"/>
                    <a:pt x="577" y="4712"/>
                  </a:cubicBezTo>
                  <a:lnTo>
                    <a:pt x="577" y="4712"/>
                  </a:lnTo>
                  <a:cubicBezTo>
                    <a:pt x="581" y="4684"/>
                    <a:pt x="583" y="4654"/>
                    <a:pt x="584" y="4637"/>
                  </a:cubicBezTo>
                  <a:lnTo>
                    <a:pt x="584" y="4637"/>
                  </a:lnTo>
                  <a:cubicBezTo>
                    <a:pt x="584" y="4636"/>
                    <a:pt x="584" y="4635"/>
                    <a:pt x="584" y="4635"/>
                  </a:cubicBezTo>
                  <a:lnTo>
                    <a:pt x="584" y="4635"/>
                  </a:lnTo>
                  <a:cubicBezTo>
                    <a:pt x="584" y="4635"/>
                    <a:pt x="584" y="4635"/>
                    <a:pt x="584" y="4634"/>
                  </a:cubicBezTo>
                  <a:lnTo>
                    <a:pt x="584" y="4634"/>
                  </a:lnTo>
                  <a:lnTo>
                    <a:pt x="584" y="4634"/>
                  </a:lnTo>
                  <a:cubicBezTo>
                    <a:pt x="584" y="4633"/>
                    <a:pt x="584" y="4631"/>
                    <a:pt x="585" y="4630"/>
                  </a:cubicBezTo>
                  <a:lnTo>
                    <a:pt x="585" y="4630"/>
                  </a:lnTo>
                  <a:cubicBezTo>
                    <a:pt x="586" y="4621"/>
                    <a:pt x="588" y="4611"/>
                    <a:pt x="602" y="4561"/>
                  </a:cubicBezTo>
                  <a:lnTo>
                    <a:pt x="602" y="4561"/>
                  </a:lnTo>
                  <a:cubicBezTo>
                    <a:pt x="618" y="4503"/>
                    <a:pt x="618" y="4481"/>
                    <a:pt x="609" y="4452"/>
                  </a:cubicBezTo>
                  <a:lnTo>
                    <a:pt x="609" y="4452"/>
                  </a:lnTo>
                  <a:cubicBezTo>
                    <a:pt x="600" y="4424"/>
                    <a:pt x="583" y="4393"/>
                    <a:pt x="583" y="4393"/>
                  </a:cubicBezTo>
                  <a:lnTo>
                    <a:pt x="583" y="4393"/>
                  </a:lnTo>
                  <a:cubicBezTo>
                    <a:pt x="581" y="4391"/>
                    <a:pt x="580" y="4390"/>
                    <a:pt x="578" y="4390"/>
                  </a:cubicBezTo>
                  <a:lnTo>
                    <a:pt x="578" y="4390"/>
                  </a:lnTo>
                  <a:cubicBezTo>
                    <a:pt x="576" y="4376"/>
                    <a:pt x="566" y="4358"/>
                    <a:pt x="558" y="4340"/>
                  </a:cubicBezTo>
                  <a:lnTo>
                    <a:pt x="558" y="4340"/>
                  </a:lnTo>
                  <a:cubicBezTo>
                    <a:pt x="550" y="4320"/>
                    <a:pt x="544" y="4295"/>
                    <a:pt x="544" y="4218"/>
                  </a:cubicBezTo>
                  <a:lnTo>
                    <a:pt x="544" y="4218"/>
                  </a:lnTo>
                  <a:cubicBezTo>
                    <a:pt x="544" y="4141"/>
                    <a:pt x="576" y="3802"/>
                    <a:pt x="577" y="3723"/>
                  </a:cubicBezTo>
                  <a:lnTo>
                    <a:pt x="577" y="3723"/>
                  </a:lnTo>
                  <a:cubicBezTo>
                    <a:pt x="579" y="3644"/>
                    <a:pt x="564" y="3459"/>
                    <a:pt x="574" y="3421"/>
                  </a:cubicBezTo>
                  <a:lnTo>
                    <a:pt x="574" y="3421"/>
                  </a:lnTo>
                  <a:cubicBezTo>
                    <a:pt x="582" y="3391"/>
                    <a:pt x="593" y="3197"/>
                    <a:pt x="591" y="3066"/>
                  </a:cubicBezTo>
                  <a:lnTo>
                    <a:pt x="591" y="3066"/>
                  </a:lnTo>
                  <a:cubicBezTo>
                    <a:pt x="651" y="3061"/>
                    <a:pt x="717" y="3054"/>
                    <a:pt x="781" y="3045"/>
                  </a:cubicBezTo>
                  <a:lnTo>
                    <a:pt x="781" y="3045"/>
                  </a:lnTo>
                  <a:cubicBezTo>
                    <a:pt x="795" y="3092"/>
                    <a:pt x="806" y="3132"/>
                    <a:pt x="814" y="3158"/>
                  </a:cubicBezTo>
                  <a:lnTo>
                    <a:pt x="814" y="3158"/>
                  </a:lnTo>
                  <a:cubicBezTo>
                    <a:pt x="840" y="3250"/>
                    <a:pt x="912" y="3416"/>
                    <a:pt x="940" y="3478"/>
                  </a:cubicBezTo>
                  <a:lnTo>
                    <a:pt x="940" y="3478"/>
                  </a:lnTo>
                  <a:cubicBezTo>
                    <a:pt x="968" y="3539"/>
                    <a:pt x="986" y="3564"/>
                    <a:pt x="994" y="3603"/>
                  </a:cubicBezTo>
                  <a:lnTo>
                    <a:pt x="994" y="3603"/>
                  </a:lnTo>
                  <a:cubicBezTo>
                    <a:pt x="1019" y="3760"/>
                    <a:pt x="1077" y="3888"/>
                    <a:pt x="1127" y="4027"/>
                  </a:cubicBezTo>
                  <a:lnTo>
                    <a:pt x="1127" y="4027"/>
                  </a:lnTo>
                  <a:cubicBezTo>
                    <a:pt x="1177" y="4166"/>
                    <a:pt x="1221" y="4298"/>
                    <a:pt x="1222" y="4308"/>
                  </a:cubicBezTo>
                  <a:lnTo>
                    <a:pt x="1222" y="4308"/>
                  </a:lnTo>
                  <a:cubicBezTo>
                    <a:pt x="1223" y="4319"/>
                    <a:pt x="1221" y="4333"/>
                    <a:pt x="1221" y="4360"/>
                  </a:cubicBezTo>
                  <a:lnTo>
                    <a:pt x="1221" y="4360"/>
                  </a:lnTo>
                  <a:cubicBezTo>
                    <a:pt x="1221" y="4370"/>
                    <a:pt x="1221" y="4384"/>
                    <a:pt x="1220" y="4399"/>
                  </a:cubicBezTo>
                  <a:lnTo>
                    <a:pt x="1220" y="4399"/>
                  </a:lnTo>
                  <a:cubicBezTo>
                    <a:pt x="1220" y="4399"/>
                    <a:pt x="1191" y="4437"/>
                    <a:pt x="1195" y="4473"/>
                  </a:cubicBezTo>
                  <a:lnTo>
                    <a:pt x="1195" y="4473"/>
                  </a:lnTo>
                  <a:cubicBezTo>
                    <a:pt x="1198" y="4508"/>
                    <a:pt x="1232" y="4560"/>
                    <a:pt x="1240" y="4622"/>
                  </a:cubicBezTo>
                  <a:lnTo>
                    <a:pt x="1240" y="4622"/>
                  </a:lnTo>
                  <a:cubicBezTo>
                    <a:pt x="1249" y="4685"/>
                    <a:pt x="1251" y="4768"/>
                    <a:pt x="1261" y="4826"/>
                  </a:cubicBezTo>
                  <a:lnTo>
                    <a:pt x="1261" y="4826"/>
                  </a:lnTo>
                  <a:cubicBezTo>
                    <a:pt x="1270" y="4884"/>
                    <a:pt x="1374" y="4891"/>
                    <a:pt x="1432" y="4907"/>
                  </a:cubicBezTo>
                  <a:lnTo>
                    <a:pt x="1432" y="4907"/>
                  </a:lnTo>
                  <a:cubicBezTo>
                    <a:pt x="1448" y="4912"/>
                    <a:pt x="1468" y="4906"/>
                    <a:pt x="1475" y="4891"/>
                  </a:cubicBezTo>
                  <a:lnTo>
                    <a:pt x="1475" y="4891"/>
                  </a:lnTo>
                  <a:cubicBezTo>
                    <a:pt x="1488" y="4863"/>
                    <a:pt x="1489" y="4800"/>
                    <a:pt x="1478" y="4777"/>
                  </a:cubicBezTo>
                  <a:lnTo>
                    <a:pt x="1478" y="4777"/>
                  </a:lnTo>
                  <a:cubicBezTo>
                    <a:pt x="1465" y="4748"/>
                    <a:pt x="1449" y="4711"/>
                    <a:pt x="1446" y="470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dirty="0">
                <a:latin typeface="Lato Light" panose="020F0502020204030203" pitchFamily="34" charset="0"/>
              </a:endParaRPr>
            </a:p>
          </p:txBody>
        </p:sp>
        <p:sp>
          <p:nvSpPr>
            <p:cNvPr id="42" name="Freeform 2">
              <a:extLst>
                <a:ext uri="{FF2B5EF4-FFF2-40B4-BE49-F238E27FC236}">
                  <a16:creationId xmlns:a16="http://schemas.microsoft.com/office/drawing/2014/main" id="{B0F84CDE-8675-4F66-9611-92B2B92DF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6153" y="5334323"/>
              <a:ext cx="904415" cy="3269144"/>
            </a:xfrm>
            <a:custGeom>
              <a:avLst/>
              <a:gdLst>
                <a:gd name="T0" fmla="*/ 602 w 1383"/>
                <a:gd name="T1" fmla="*/ 711 h 5006"/>
                <a:gd name="T2" fmla="*/ 307 w 1383"/>
                <a:gd name="T3" fmla="*/ 1472 h 5006"/>
                <a:gd name="T4" fmla="*/ 319 w 1383"/>
                <a:gd name="T5" fmla="*/ 1552 h 5006"/>
                <a:gd name="T6" fmla="*/ 280 w 1383"/>
                <a:gd name="T7" fmla="*/ 1644 h 5006"/>
                <a:gd name="T8" fmla="*/ 285 w 1383"/>
                <a:gd name="T9" fmla="*/ 1582 h 5006"/>
                <a:gd name="T10" fmla="*/ 291 w 1383"/>
                <a:gd name="T11" fmla="*/ 1492 h 5006"/>
                <a:gd name="T12" fmla="*/ 1086 w 1383"/>
                <a:gd name="T13" fmla="*/ 1690 h 5006"/>
                <a:gd name="T14" fmla="*/ 1059 w 1383"/>
                <a:gd name="T15" fmla="*/ 1664 h 5006"/>
                <a:gd name="T16" fmla="*/ 1049 w 1383"/>
                <a:gd name="T17" fmla="*/ 1596 h 5006"/>
                <a:gd name="T18" fmla="*/ 1080 w 1383"/>
                <a:gd name="T19" fmla="*/ 1498 h 5006"/>
                <a:gd name="T20" fmla="*/ 1095 w 1383"/>
                <a:gd name="T21" fmla="*/ 1429 h 5006"/>
                <a:gd name="T22" fmla="*/ 1106 w 1383"/>
                <a:gd name="T23" fmla="*/ 1479 h 5006"/>
                <a:gd name="T24" fmla="*/ 1118 w 1383"/>
                <a:gd name="T25" fmla="*/ 1566 h 5006"/>
                <a:gd name="T26" fmla="*/ 896 w 1383"/>
                <a:gd name="T27" fmla="*/ 600 h 5006"/>
                <a:gd name="T28" fmla="*/ 894 w 1383"/>
                <a:gd name="T29" fmla="*/ 606 h 5006"/>
                <a:gd name="T30" fmla="*/ 1373 w 1383"/>
                <a:gd name="T31" fmla="*/ 1665 h 5006"/>
                <a:gd name="T32" fmla="*/ 1255 w 1383"/>
                <a:gd name="T33" fmla="*/ 900 h 5006"/>
                <a:gd name="T34" fmla="*/ 1058 w 1383"/>
                <a:gd name="T35" fmla="*/ 754 h 5006"/>
                <a:gd name="T36" fmla="*/ 1029 w 1383"/>
                <a:gd name="T37" fmla="*/ 549 h 5006"/>
                <a:gd name="T38" fmla="*/ 1052 w 1383"/>
                <a:gd name="T39" fmla="*/ 241 h 5006"/>
                <a:gd name="T40" fmla="*/ 802 w 1383"/>
                <a:gd name="T41" fmla="*/ 6 h 5006"/>
                <a:gd name="T42" fmla="*/ 542 w 1383"/>
                <a:gd name="T43" fmla="*/ 186 h 5006"/>
                <a:gd name="T44" fmla="*/ 567 w 1383"/>
                <a:gd name="T45" fmla="*/ 532 h 5006"/>
                <a:gd name="T46" fmla="*/ 577 w 1383"/>
                <a:gd name="T47" fmla="*/ 725 h 5006"/>
                <a:gd name="T48" fmla="*/ 216 w 1383"/>
                <a:gd name="T49" fmla="*/ 844 h 5006"/>
                <a:gd name="T50" fmla="*/ 4 w 1383"/>
                <a:gd name="T51" fmla="*/ 1609 h 5006"/>
                <a:gd name="T52" fmla="*/ 36 w 1383"/>
                <a:gd name="T53" fmla="*/ 1720 h 5006"/>
                <a:gd name="T54" fmla="*/ 238 w 1383"/>
                <a:gd name="T55" fmla="*/ 2115 h 5006"/>
                <a:gd name="T56" fmla="*/ 260 w 1383"/>
                <a:gd name="T57" fmla="*/ 2205 h 5006"/>
                <a:gd name="T58" fmla="*/ 411 w 1383"/>
                <a:gd name="T59" fmla="*/ 3352 h 5006"/>
                <a:gd name="T60" fmla="*/ 405 w 1383"/>
                <a:gd name="T61" fmla="*/ 3679 h 5006"/>
                <a:gd name="T62" fmla="*/ 501 w 1383"/>
                <a:gd name="T63" fmla="*/ 4363 h 5006"/>
                <a:gd name="T64" fmla="*/ 513 w 1383"/>
                <a:gd name="T65" fmla="*/ 4388 h 5006"/>
                <a:gd name="T66" fmla="*/ 517 w 1383"/>
                <a:gd name="T67" fmla="*/ 4574 h 5006"/>
                <a:gd name="T68" fmla="*/ 463 w 1383"/>
                <a:gd name="T69" fmla="*/ 4930 h 5006"/>
                <a:gd name="T70" fmla="*/ 671 w 1383"/>
                <a:gd name="T71" fmla="*/ 4807 h 5006"/>
                <a:gd name="T72" fmla="*/ 677 w 1383"/>
                <a:gd name="T73" fmla="*/ 4696 h 5006"/>
                <a:gd name="T74" fmla="*/ 651 w 1383"/>
                <a:gd name="T75" fmla="*/ 4412 h 5006"/>
                <a:gd name="T76" fmla="*/ 648 w 1383"/>
                <a:gd name="T77" fmla="*/ 4357 h 5006"/>
                <a:gd name="T78" fmla="*/ 698 w 1383"/>
                <a:gd name="T79" fmla="*/ 3744 h 5006"/>
                <a:gd name="T80" fmla="*/ 713 w 1383"/>
                <a:gd name="T81" fmla="*/ 3286 h 5006"/>
                <a:gd name="T82" fmla="*/ 706 w 1383"/>
                <a:gd name="T83" fmla="*/ 2894 h 5006"/>
                <a:gd name="T84" fmla="*/ 709 w 1383"/>
                <a:gd name="T85" fmla="*/ 2807 h 5006"/>
                <a:gd name="T86" fmla="*/ 726 w 1383"/>
                <a:gd name="T87" fmla="*/ 2574 h 5006"/>
                <a:gd name="T88" fmla="*/ 730 w 1383"/>
                <a:gd name="T89" fmla="*/ 3066 h 5006"/>
                <a:gd name="T90" fmla="*/ 740 w 1383"/>
                <a:gd name="T91" fmla="*/ 3823 h 5006"/>
                <a:gd name="T92" fmla="*/ 747 w 1383"/>
                <a:gd name="T93" fmla="*/ 4356 h 5006"/>
                <a:gd name="T94" fmla="*/ 719 w 1383"/>
                <a:gd name="T95" fmla="*/ 4504 h 5006"/>
                <a:gd name="T96" fmla="*/ 685 w 1383"/>
                <a:gd name="T97" fmla="*/ 4821 h 5006"/>
                <a:gd name="T98" fmla="*/ 911 w 1383"/>
                <a:gd name="T99" fmla="*/ 4890 h 5006"/>
                <a:gd name="T100" fmla="*/ 888 w 1383"/>
                <a:gd name="T101" fmla="*/ 4539 h 5006"/>
                <a:gd name="T102" fmla="*/ 914 w 1383"/>
                <a:gd name="T103" fmla="*/ 4365 h 5006"/>
                <a:gd name="T104" fmla="*/ 1019 w 1383"/>
                <a:gd name="T105" fmla="*/ 3737 h 5006"/>
                <a:gd name="T106" fmla="*/ 1005 w 1383"/>
                <a:gd name="T107" fmla="*/ 3590 h 5006"/>
                <a:gd name="T108" fmla="*/ 1195 w 1383"/>
                <a:gd name="T109" fmla="*/ 2529 h 5006"/>
                <a:gd name="T110" fmla="*/ 1156 w 1383"/>
                <a:gd name="T111" fmla="*/ 2097 h 5006"/>
                <a:gd name="T112" fmla="*/ 1210 w 1383"/>
                <a:gd name="T113" fmla="*/ 1916 h 5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83" h="5006">
                  <a:moveTo>
                    <a:pt x="763" y="4355"/>
                  </a:moveTo>
                  <a:lnTo>
                    <a:pt x="763" y="4355"/>
                  </a:lnTo>
                  <a:cubicBezTo>
                    <a:pt x="759" y="4355"/>
                    <a:pt x="755" y="4355"/>
                    <a:pt x="750" y="4356"/>
                  </a:cubicBezTo>
                  <a:lnTo>
                    <a:pt x="750" y="4356"/>
                  </a:lnTo>
                  <a:cubicBezTo>
                    <a:pt x="755" y="4355"/>
                    <a:pt x="759" y="4355"/>
                    <a:pt x="763" y="4355"/>
                  </a:cubicBezTo>
                  <a:close/>
                  <a:moveTo>
                    <a:pt x="602" y="716"/>
                  </a:moveTo>
                  <a:lnTo>
                    <a:pt x="602" y="716"/>
                  </a:lnTo>
                  <a:cubicBezTo>
                    <a:pt x="602" y="715"/>
                    <a:pt x="602" y="713"/>
                    <a:pt x="602" y="711"/>
                  </a:cubicBezTo>
                  <a:lnTo>
                    <a:pt x="602" y="711"/>
                  </a:lnTo>
                  <a:lnTo>
                    <a:pt x="602" y="711"/>
                  </a:lnTo>
                  <a:lnTo>
                    <a:pt x="602" y="711"/>
                  </a:lnTo>
                  <a:cubicBezTo>
                    <a:pt x="602" y="713"/>
                    <a:pt x="602" y="714"/>
                    <a:pt x="602" y="716"/>
                  </a:cubicBezTo>
                  <a:close/>
                  <a:moveTo>
                    <a:pt x="307" y="1471"/>
                  </a:moveTo>
                  <a:lnTo>
                    <a:pt x="307" y="1471"/>
                  </a:lnTo>
                  <a:cubicBezTo>
                    <a:pt x="307" y="1471"/>
                    <a:pt x="307" y="1471"/>
                    <a:pt x="307" y="1472"/>
                  </a:cubicBezTo>
                  <a:lnTo>
                    <a:pt x="307" y="1472"/>
                  </a:lnTo>
                  <a:cubicBezTo>
                    <a:pt x="307" y="1473"/>
                    <a:pt x="308" y="1473"/>
                    <a:pt x="308" y="1474"/>
                  </a:cubicBezTo>
                  <a:lnTo>
                    <a:pt x="308" y="1474"/>
                  </a:lnTo>
                  <a:cubicBezTo>
                    <a:pt x="309" y="1480"/>
                    <a:pt x="312" y="1488"/>
                    <a:pt x="317" y="1500"/>
                  </a:cubicBezTo>
                  <a:lnTo>
                    <a:pt x="317" y="1500"/>
                  </a:lnTo>
                  <a:cubicBezTo>
                    <a:pt x="317" y="1500"/>
                    <a:pt x="317" y="1500"/>
                    <a:pt x="317" y="1501"/>
                  </a:cubicBezTo>
                  <a:lnTo>
                    <a:pt x="317" y="1501"/>
                  </a:lnTo>
                  <a:cubicBezTo>
                    <a:pt x="322" y="1517"/>
                    <a:pt x="320" y="1535"/>
                    <a:pt x="319" y="1552"/>
                  </a:cubicBezTo>
                  <a:lnTo>
                    <a:pt x="319" y="1552"/>
                  </a:lnTo>
                  <a:cubicBezTo>
                    <a:pt x="317" y="1582"/>
                    <a:pt x="318" y="1613"/>
                    <a:pt x="319" y="1644"/>
                  </a:cubicBezTo>
                  <a:lnTo>
                    <a:pt x="319" y="1644"/>
                  </a:lnTo>
                  <a:cubicBezTo>
                    <a:pt x="320" y="1648"/>
                    <a:pt x="320" y="1652"/>
                    <a:pt x="321" y="1657"/>
                  </a:cubicBezTo>
                  <a:lnTo>
                    <a:pt x="321" y="1657"/>
                  </a:lnTo>
                  <a:cubicBezTo>
                    <a:pt x="323" y="1665"/>
                    <a:pt x="328" y="1673"/>
                    <a:pt x="327" y="1682"/>
                  </a:cubicBezTo>
                  <a:lnTo>
                    <a:pt x="327" y="1682"/>
                  </a:lnTo>
                  <a:cubicBezTo>
                    <a:pt x="309" y="1672"/>
                    <a:pt x="296" y="1657"/>
                    <a:pt x="280" y="1644"/>
                  </a:cubicBezTo>
                  <a:lnTo>
                    <a:pt x="280" y="1644"/>
                  </a:lnTo>
                  <a:cubicBezTo>
                    <a:pt x="277" y="1642"/>
                    <a:pt x="272" y="1641"/>
                    <a:pt x="272" y="1637"/>
                  </a:cubicBezTo>
                  <a:lnTo>
                    <a:pt x="272" y="1637"/>
                  </a:lnTo>
                  <a:cubicBezTo>
                    <a:pt x="272" y="1632"/>
                    <a:pt x="274" y="1630"/>
                    <a:pt x="278" y="1627"/>
                  </a:cubicBezTo>
                  <a:lnTo>
                    <a:pt x="278" y="1627"/>
                  </a:lnTo>
                  <a:cubicBezTo>
                    <a:pt x="284" y="1622"/>
                    <a:pt x="288" y="1614"/>
                    <a:pt x="289" y="1606"/>
                  </a:cubicBezTo>
                  <a:lnTo>
                    <a:pt x="289" y="1606"/>
                  </a:lnTo>
                  <a:cubicBezTo>
                    <a:pt x="290" y="1598"/>
                    <a:pt x="288" y="1590"/>
                    <a:pt x="285" y="1582"/>
                  </a:cubicBezTo>
                  <a:lnTo>
                    <a:pt x="285" y="1582"/>
                  </a:lnTo>
                  <a:cubicBezTo>
                    <a:pt x="283" y="1578"/>
                    <a:pt x="282" y="1574"/>
                    <a:pt x="280" y="1570"/>
                  </a:cubicBezTo>
                  <a:lnTo>
                    <a:pt x="280" y="1570"/>
                  </a:lnTo>
                  <a:cubicBezTo>
                    <a:pt x="278" y="1559"/>
                    <a:pt x="283" y="1548"/>
                    <a:pt x="282" y="1537"/>
                  </a:cubicBezTo>
                  <a:lnTo>
                    <a:pt x="282" y="1537"/>
                  </a:lnTo>
                  <a:cubicBezTo>
                    <a:pt x="280" y="1532"/>
                    <a:pt x="279" y="1528"/>
                    <a:pt x="278" y="1523"/>
                  </a:cubicBezTo>
                  <a:lnTo>
                    <a:pt x="278" y="1523"/>
                  </a:lnTo>
                  <a:cubicBezTo>
                    <a:pt x="277" y="1511"/>
                    <a:pt x="285" y="1501"/>
                    <a:pt x="291" y="1492"/>
                  </a:cubicBezTo>
                  <a:lnTo>
                    <a:pt x="291" y="1492"/>
                  </a:lnTo>
                  <a:cubicBezTo>
                    <a:pt x="299" y="1479"/>
                    <a:pt x="299" y="1453"/>
                    <a:pt x="302" y="1443"/>
                  </a:cubicBezTo>
                  <a:lnTo>
                    <a:pt x="302" y="1443"/>
                  </a:lnTo>
                  <a:cubicBezTo>
                    <a:pt x="303" y="1451"/>
                    <a:pt x="305" y="1461"/>
                    <a:pt x="307" y="1471"/>
                  </a:cubicBezTo>
                  <a:close/>
                  <a:moveTo>
                    <a:pt x="1128" y="1617"/>
                  </a:moveTo>
                  <a:lnTo>
                    <a:pt x="1128" y="1617"/>
                  </a:lnTo>
                  <a:cubicBezTo>
                    <a:pt x="1116" y="1633"/>
                    <a:pt x="1099" y="1646"/>
                    <a:pt x="1095" y="1665"/>
                  </a:cubicBezTo>
                  <a:lnTo>
                    <a:pt x="1095" y="1665"/>
                  </a:lnTo>
                  <a:cubicBezTo>
                    <a:pt x="1092" y="1674"/>
                    <a:pt x="1093" y="1683"/>
                    <a:pt x="1086" y="1690"/>
                  </a:cubicBezTo>
                  <a:lnTo>
                    <a:pt x="1086" y="1690"/>
                  </a:lnTo>
                  <a:cubicBezTo>
                    <a:pt x="1083" y="1692"/>
                    <a:pt x="1079" y="1693"/>
                    <a:pt x="1076" y="1694"/>
                  </a:cubicBezTo>
                  <a:lnTo>
                    <a:pt x="1076" y="1694"/>
                  </a:lnTo>
                  <a:cubicBezTo>
                    <a:pt x="1063" y="1699"/>
                    <a:pt x="1053" y="1708"/>
                    <a:pt x="1047" y="1720"/>
                  </a:cubicBezTo>
                  <a:lnTo>
                    <a:pt x="1047" y="1720"/>
                  </a:lnTo>
                  <a:cubicBezTo>
                    <a:pt x="1050" y="1708"/>
                    <a:pt x="1053" y="1696"/>
                    <a:pt x="1056" y="1684"/>
                  </a:cubicBezTo>
                  <a:lnTo>
                    <a:pt x="1056" y="1684"/>
                  </a:lnTo>
                  <a:cubicBezTo>
                    <a:pt x="1058" y="1677"/>
                    <a:pt x="1059" y="1671"/>
                    <a:pt x="1059" y="1664"/>
                  </a:cubicBezTo>
                  <a:lnTo>
                    <a:pt x="1059" y="1664"/>
                  </a:lnTo>
                  <a:cubicBezTo>
                    <a:pt x="1060" y="1645"/>
                    <a:pt x="1052" y="1628"/>
                    <a:pt x="1048" y="1610"/>
                  </a:cubicBezTo>
                  <a:lnTo>
                    <a:pt x="1048" y="1610"/>
                  </a:lnTo>
                  <a:cubicBezTo>
                    <a:pt x="1048" y="1609"/>
                    <a:pt x="1048" y="1606"/>
                    <a:pt x="1048" y="1604"/>
                  </a:cubicBezTo>
                  <a:lnTo>
                    <a:pt x="1048" y="1604"/>
                  </a:lnTo>
                  <a:cubicBezTo>
                    <a:pt x="1049" y="1603"/>
                    <a:pt x="1050" y="1602"/>
                    <a:pt x="1050" y="1600"/>
                  </a:cubicBezTo>
                  <a:lnTo>
                    <a:pt x="1050" y="1600"/>
                  </a:lnTo>
                  <a:cubicBezTo>
                    <a:pt x="1051" y="1599"/>
                    <a:pt x="1050" y="1598"/>
                    <a:pt x="1049" y="1596"/>
                  </a:cubicBezTo>
                  <a:lnTo>
                    <a:pt x="1049" y="1596"/>
                  </a:lnTo>
                  <a:cubicBezTo>
                    <a:pt x="1047" y="1587"/>
                    <a:pt x="1052" y="1577"/>
                    <a:pt x="1059" y="1570"/>
                  </a:cubicBezTo>
                  <a:lnTo>
                    <a:pt x="1059" y="1570"/>
                  </a:lnTo>
                  <a:cubicBezTo>
                    <a:pt x="1066" y="1562"/>
                    <a:pt x="1074" y="1556"/>
                    <a:pt x="1075" y="1546"/>
                  </a:cubicBezTo>
                  <a:lnTo>
                    <a:pt x="1075" y="1546"/>
                  </a:lnTo>
                  <a:cubicBezTo>
                    <a:pt x="1076" y="1540"/>
                    <a:pt x="1073" y="1534"/>
                    <a:pt x="1073" y="1529"/>
                  </a:cubicBezTo>
                  <a:lnTo>
                    <a:pt x="1073" y="1529"/>
                  </a:lnTo>
                  <a:cubicBezTo>
                    <a:pt x="1074" y="1518"/>
                    <a:pt x="1082" y="1508"/>
                    <a:pt x="1080" y="1498"/>
                  </a:cubicBezTo>
                  <a:lnTo>
                    <a:pt x="1080" y="1498"/>
                  </a:lnTo>
                  <a:cubicBezTo>
                    <a:pt x="1080" y="1493"/>
                    <a:pt x="1078" y="1489"/>
                    <a:pt x="1078" y="1483"/>
                  </a:cubicBezTo>
                  <a:lnTo>
                    <a:pt x="1078" y="1483"/>
                  </a:lnTo>
                  <a:cubicBezTo>
                    <a:pt x="1076" y="1478"/>
                    <a:pt x="1079" y="1471"/>
                    <a:pt x="1080" y="1466"/>
                  </a:cubicBezTo>
                  <a:lnTo>
                    <a:pt x="1080" y="1466"/>
                  </a:lnTo>
                  <a:cubicBezTo>
                    <a:pt x="1084" y="1455"/>
                    <a:pt x="1088" y="1444"/>
                    <a:pt x="1092" y="1433"/>
                  </a:cubicBezTo>
                  <a:lnTo>
                    <a:pt x="1092" y="1433"/>
                  </a:lnTo>
                  <a:cubicBezTo>
                    <a:pt x="1092" y="1431"/>
                    <a:pt x="1093" y="1429"/>
                    <a:pt x="1095" y="1429"/>
                  </a:cubicBezTo>
                  <a:lnTo>
                    <a:pt x="1095" y="1429"/>
                  </a:lnTo>
                  <a:cubicBezTo>
                    <a:pt x="1095" y="1429"/>
                    <a:pt x="1095" y="1429"/>
                    <a:pt x="1096" y="1429"/>
                  </a:cubicBezTo>
                  <a:lnTo>
                    <a:pt x="1096" y="1429"/>
                  </a:lnTo>
                  <a:cubicBezTo>
                    <a:pt x="1095" y="1437"/>
                    <a:pt x="1095" y="1445"/>
                    <a:pt x="1095" y="1453"/>
                  </a:cubicBezTo>
                  <a:lnTo>
                    <a:pt x="1095" y="1453"/>
                  </a:lnTo>
                  <a:cubicBezTo>
                    <a:pt x="1095" y="1459"/>
                    <a:pt x="1095" y="1465"/>
                    <a:pt x="1098" y="1469"/>
                  </a:cubicBezTo>
                  <a:lnTo>
                    <a:pt x="1098" y="1469"/>
                  </a:lnTo>
                  <a:cubicBezTo>
                    <a:pt x="1099" y="1473"/>
                    <a:pt x="1103" y="1476"/>
                    <a:pt x="1106" y="1479"/>
                  </a:cubicBezTo>
                  <a:lnTo>
                    <a:pt x="1106" y="1479"/>
                  </a:lnTo>
                  <a:cubicBezTo>
                    <a:pt x="1113" y="1488"/>
                    <a:pt x="1119" y="1498"/>
                    <a:pt x="1124" y="1508"/>
                  </a:cubicBezTo>
                  <a:lnTo>
                    <a:pt x="1124" y="1508"/>
                  </a:lnTo>
                  <a:cubicBezTo>
                    <a:pt x="1126" y="1511"/>
                    <a:pt x="1127" y="1514"/>
                    <a:pt x="1127" y="1519"/>
                  </a:cubicBezTo>
                  <a:lnTo>
                    <a:pt x="1127" y="1519"/>
                  </a:lnTo>
                  <a:cubicBezTo>
                    <a:pt x="1127" y="1522"/>
                    <a:pt x="1125" y="1526"/>
                    <a:pt x="1124" y="1529"/>
                  </a:cubicBezTo>
                  <a:lnTo>
                    <a:pt x="1124" y="1529"/>
                  </a:lnTo>
                  <a:cubicBezTo>
                    <a:pt x="1120" y="1541"/>
                    <a:pt x="1119" y="1554"/>
                    <a:pt x="1118" y="1566"/>
                  </a:cubicBezTo>
                  <a:lnTo>
                    <a:pt x="1118" y="1566"/>
                  </a:lnTo>
                  <a:cubicBezTo>
                    <a:pt x="1118" y="1579"/>
                    <a:pt x="1117" y="1592"/>
                    <a:pt x="1125" y="1602"/>
                  </a:cubicBezTo>
                  <a:lnTo>
                    <a:pt x="1125" y="1602"/>
                  </a:lnTo>
                  <a:cubicBezTo>
                    <a:pt x="1128" y="1605"/>
                    <a:pt x="1131" y="1609"/>
                    <a:pt x="1130" y="1612"/>
                  </a:cubicBezTo>
                  <a:lnTo>
                    <a:pt x="1130" y="1612"/>
                  </a:lnTo>
                  <a:cubicBezTo>
                    <a:pt x="1130" y="1614"/>
                    <a:pt x="1129" y="1615"/>
                    <a:pt x="1128" y="1617"/>
                  </a:cubicBezTo>
                  <a:close/>
                  <a:moveTo>
                    <a:pt x="896" y="600"/>
                  </a:moveTo>
                  <a:lnTo>
                    <a:pt x="896" y="600"/>
                  </a:lnTo>
                  <a:lnTo>
                    <a:pt x="896" y="599"/>
                  </a:lnTo>
                  <a:lnTo>
                    <a:pt x="896" y="599"/>
                  </a:lnTo>
                  <a:lnTo>
                    <a:pt x="896" y="600"/>
                  </a:lnTo>
                  <a:close/>
                  <a:moveTo>
                    <a:pt x="894" y="606"/>
                  </a:moveTo>
                  <a:lnTo>
                    <a:pt x="894" y="606"/>
                  </a:lnTo>
                  <a:cubicBezTo>
                    <a:pt x="894" y="605"/>
                    <a:pt x="895" y="605"/>
                    <a:pt x="895" y="604"/>
                  </a:cubicBezTo>
                  <a:lnTo>
                    <a:pt x="895" y="604"/>
                  </a:lnTo>
                  <a:cubicBezTo>
                    <a:pt x="895" y="605"/>
                    <a:pt x="894" y="605"/>
                    <a:pt x="894" y="606"/>
                  </a:cubicBezTo>
                  <a:close/>
                  <a:moveTo>
                    <a:pt x="894" y="614"/>
                  </a:moveTo>
                  <a:lnTo>
                    <a:pt x="894" y="614"/>
                  </a:lnTo>
                  <a:cubicBezTo>
                    <a:pt x="894" y="612"/>
                    <a:pt x="894" y="611"/>
                    <a:pt x="894" y="610"/>
                  </a:cubicBezTo>
                  <a:lnTo>
                    <a:pt x="894" y="610"/>
                  </a:lnTo>
                  <a:cubicBezTo>
                    <a:pt x="894" y="611"/>
                    <a:pt x="894" y="612"/>
                    <a:pt x="894" y="614"/>
                  </a:cubicBezTo>
                  <a:close/>
                  <a:moveTo>
                    <a:pt x="1373" y="1681"/>
                  </a:moveTo>
                  <a:lnTo>
                    <a:pt x="1373" y="1681"/>
                  </a:lnTo>
                  <a:cubicBezTo>
                    <a:pt x="1376" y="1678"/>
                    <a:pt x="1378" y="1676"/>
                    <a:pt x="1373" y="1665"/>
                  </a:cubicBezTo>
                  <a:lnTo>
                    <a:pt x="1373" y="1665"/>
                  </a:lnTo>
                  <a:cubicBezTo>
                    <a:pt x="1369" y="1654"/>
                    <a:pt x="1361" y="1649"/>
                    <a:pt x="1364" y="1640"/>
                  </a:cubicBezTo>
                  <a:lnTo>
                    <a:pt x="1364" y="1640"/>
                  </a:lnTo>
                  <a:cubicBezTo>
                    <a:pt x="1368" y="1630"/>
                    <a:pt x="1369" y="1602"/>
                    <a:pt x="1359" y="1559"/>
                  </a:cubicBezTo>
                  <a:lnTo>
                    <a:pt x="1359" y="1559"/>
                  </a:lnTo>
                  <a:cubicBezTo>
                    <a:pt x="1349" y="1515"/>
                    <a:pt x="1301" y="1203"/>
                    <a:pt x="1291" y="1077"/>
                  </a:cubicBezTo>
                  <a:lnTo>
                    <a:pt x="1291" y="1077"/>
                  </a:lnTo>
                  <a:cubicBezTo>
                    <a:pt x="1281" y="951"/>
                    <a:pt x="1259" y="905"/>
                    <a:pt x="1255" y="900"/>
                  </a:cubicBezTo>
                  <a:lnTo>
                    <a:pt x="1255" y="900"/>
                  </a:lnTo>
                  <a:cubicBezTo>
                    <a:pt x="1252" y="895"/>
                    <a:pt x="1242" y="895"/>
                    <a:pt x="1239" y="891"/>
                  </a:cubicBezTo>
                  <a:lnTo>
                    <a:pt x="1239" y="891"/>
                  </a:lnTo>
                  <a:cubicBezTo>
                    <a:pt x="1235" y="888"/>
                    <a:pt x="1210" y="872"/>
                    <a:pt x="1174" y="861"/>
                  </a:cubicBezTo>
                  <a:lnTo>
                    <a:pt x="1174" y="861"/>
                  </a:lnTo>
                  <a:cubicBezTo>
                    <a:pt x="1159" y="857"/>
                    <a:pt x="1114" y="836"/>
                    <a:pt x="1065" y="812"/>
                  </a:cubicBezTo>
                  <a:lnTo>
                    <a:pt x="1065" y="812"/>
                  </a:lnTo>
                  <a:cubicBezTo>
                    <a:pt x="1065" y="792"/>
                    <a:pt x="1062" y="774"/>
                    <a:pt x="1058" y="754"/>
                  </a:cubicBezTo>
                  <a:lnTo>
                    <a:pt x="1058" y="754"/>
                  </a:lnTo>
                  <a:cubicBezTo>
                    <a:pt x="1053" y="728"/>
                    <a:pt x="1040" y="704"/>
                    <a:pt x="1022" y="684"/>
                  </a:cubicBezTo>
                  <a:lnTo>
                    <a:pt x="1022" y="684"/>
                  </a:lnTo>
                  <a:cubicBezTo>
                    <a:pt x="996" y="654"/>
                    <a:pt x="955" y="636"/>
                    <a:pt x="918" y="621"/>
                  </a:cubicBezTo>
                  <a:lnTo>
                    <a:pt x="918" y="621"/>
                  </a:lnTo>
                  <a:cubicBezTo>
                    <a:pt x="913" y="619"/>
                    <a:pt x="909" y="612"/>
                    <a:pt x="906" y="610"/>
                  </a:cubicBezTo>
                  <a:lnTo>
                    <a:pt x="906" y="610"/>
                  </a:lnTo>
                  <a:cubicBezTo>
                    <a:pt x="942" y="584"/>
                    <a:pt x="995" y="580"/>
                    <a:pt x="1029" y="549"/>
                  </a:cubicBezTo>
                  <a:lnTo>
                    <a:pt x="1029" y="549"/>
                  </a:lnTo>
                  <a:cubicBezTo>
                    <a:pt x="1046" y="534"/>
                    <a:pt x="1056" y="512"/>
                    <a:pt x="1059" y="489"/>
                  </a:cubicBezTo>
                  <a:lnTo>
                    <a:pt x="1059" y="489"/>
                  </a:lnTo>
                  <a:cubicBezTo>
                    <a:pt x="1060" y="473"/>
                    <a:pt x="1058" y="456"/>
                    <a:pt x="1055" y="439"/>
                  </a:cubicBezTo>
                  <a:lnTo>
                    <a:pt x="1055" y="439"/>
                  </a:lnTo>
                  <a:cubicBezTo>
                    <a:pt x="1050" y="403"/>
                    <a:pt x="1049" y="366"/>
                    <a:pt x="1051" y="330"/>
                  </a:cubicBezTo>
                  <a:lnTo>
                    <a:pt x="1051" y="330"/>
                  </a:lnTo>
                  <a:cubicBezTo>
                    <a:pt x="1053" y="301"/>
                    <a:pt x="1056" y="271"/>
                    <a:pt x="1052" y="241"/>
                  </a:cubicBezTo>
                  <a:lnTo>
                    <a:pt x="1052" y="241"/>
                  </a:lnTo>
                  <a:cubicBezTo>
                    <a:pt x="1048" y="222"/>
                    <a:pt x="1042" y="203"/>
                    <a:pt x="1034" y="186"/>
                  </a:cubicBezTo>
                  <a:lnTo>
                    <a:pt x="1034" y="186"/>
                  </a:lnTo>
                  <a:cubicBezTo>
                    <a:pt x="1019" y="155"/>
                    <a:pt x="999" y="127"/>
                    <a:pt x="975" y="103"/>
                  </a:cubicBezTo>
                  <a:lnTo>
                    <a:pt x="975" y="103"/>
                  </a:lnTo>
                  <a:cubicBezTo>
                    <a:pt x="951" y="80"/>
                    <a:pt x="924" y="61"/>
                    <a:pt x="896" y="45"/>
                  </a:cubicBezTo>
                  <a:lnTo>
                    <a:pt x="896" y="45"/>
                  </a:lnTo>
                  <a:cubicBezTo>
                    <a:pt x="866" y="27"/>
                    <a:pt x="835" y="11"/>
                    <a:pt x="802" y="6"/>
                  </a:cubicBezTo>
                  <a:lnTo>
                    <a:pt x="802" y="6"/>
                  </a:lnTo>
                  <a:cubicBezTo>
                    <a:pt x="768" y="0"/>
                    <a:pt x="732" y="7"/>
                    <a:pt x="706" y="29"/>
                  </a:cubicBezTo>
                  <a:lnTo>
                    <a:pt x="706" y="29"/>
                  </a:lnTo>
                  <a:cubicBezTo>
                    <a:pt x="699" y="35"/>
                    <a:pt x="693" y="42"/>
                    <a:pt x="685" y="48"/>
                  </a:cubicBezTo>
                  <a:lnTo>
                    <a:pt x="685" y="48"/>
                  </a:lnTo>
                  <a:cubicBezTo>
                    <a:pt x="670" y="57"/>
                    <a:pt x="652" y="57"/>
                    <a:pt x="635" y="62"/>
                  </a:cubicBezTo>
                  <a:lnTo>
                    <a:pt x="635" y="62"/>
                  </a:lnTo>
                  <a:cubicBezTo>
                    <a:pt x="583" y="77"/>
                    <a:pt x="552" y="133"/>
                    <a:pt x="542" y="186"/>
                  </a:cubicBezTo>
                  <a:lnTo>
                    <a:pt x="542" y="186"/>
                  </a:lnTo>
                  <a:cubicBezTo>
                    <a:pt x="532" y="241"/>
                    <a:pt x="538" y="296"/>
                    <a:pt x="528" y="350"/>
                  </a:cubicBezTo>
                  <a:lnTo>
                    <a:pt x="528" y="350"/>
                  </a:lnTo>
                  <a:cubicBezTo>
                    <a:pt x="523" y="372"/>
                    <a:pt x="517" y="394"/>
                    <a:pt x="517" y="418"/>
                  </a:cubicBezTo>
                  <a:lnTo>
                    <a:pt x="517" y="418"/>
                  </a:lnTo>
                  <a:cubicBezTo>
                    <a:pt x="516" y="442"/>
                    <a:pt x="524" y="466"/>
                    <a:pt x="535" y="488"/>
                  </a:cubicBezTo>
                  <a:lnTo>
                    <a:pt x="535" y="488"/>
                  </a:lnTo>
                  <a:cubicBezTo>
                    <a:pt x="543" y="504"/>
                    <a:pt x="554" y="519"/>
                    <a:pt x="567" y="532"/>
                  </a:cubicBezTo>
                  <a:lnTo>
                    <a:pt x="567" y="532"/>
                  </a:lnTo>
                  <a:cubicBezTo>
                    <a:pt x="572" y="565"/>
                    <a:pt x="574" y="582"/>
                    <a:pt x="602" y="608"/>
                  </a:cubicBezTo>
                  <a:lnTo>
                    <a:pt x="602" y="608"/>
                  </a:lnTo>
                  <a:cubicBezTo>
                    <a:pt x="602" y="608"/>
                    <a:pt x="608" y="611"/>
                    <a:pt x="608" y="625"/>
                  </a:cubicBezTo>
                  <a:lnTo>
                    <a:pt x="608" y="625"/>
                  </a:lnTo>
                  <a:cubicBezTo>
                    <a:pt x="608" y="634"/>
                    <a:pt x="605" y="665"/>
                    <a:pt x="603" y="693"/>
                  </a:cubicBezTo>
                  <a:lnTo>
                    <a:pt x="603" y="693"/>
                  </a:lnTo>
                  <a:cubicBezTo>
                    <a:pt x="600" y="695"/>
                    <a:pt x="590" y="702"/>
                    <a:pt x="577" y="725"/>
                  </a:cubicBezTo>
                  <a:lnTo>
                    <a:pt x="577" y="725"/>
                  </a:lnTo>
                  <a:cubicBezTo>
                    <a:pt x="561" y="754"/>
                    <a:pt x="553" y="757"/>
                    <a:pt x="537" y="762"/>
                  </a:cubicBezTo>
                  <a:lnTo>
                    <a:pt x="537" y="762"/>
                  </a:lnTo>
                  <a:cubicBezTo>
                    <a:pt x="521" y="768"/>
                    <a:pt x="505" y="774"/>
                    <a:pt x="500" y="781"/>
                  </a:cubicBezTo>
                  <a:lnTo>
                    <a:pt x="500" y="781"/>
                  </a:lnTo>
                  <a:cubicBezTo>
                    <a:pt x="494" y="789"/>
                    <a:pt x="255" y="826"/>
                    <a:pt x="234" y="836"/>
                  </a:cubicBezTo>
                  <a:lnTo>
                    <a:pt x="234" y="836"/>
                  </a:lnTo>
                  <a:cubicBezTo>
                    <a:pt x="234" y="836"/>
                    <a:pt x="225" y="831"/>
                    <a:pt x="216" y="844"/>
                  </a:cubicBezTo>
                  <a:lnTo>
                    <a:pt x="216" y="844"/>
                  </a:lnTo>
                  <a:cubicBezTo>
                    <a:pt x="207" y="857"/>
                    <a:pt x="158" y="991"/>
                    <a:pt x="140" y="1086"/>
                  </a:cubicBezTo>
                  <a:lnTo>
                    <a:pt x="140" y="1086"/>
                  </a:lnTo>
                  <a:cubicBezTo>
                    <a:pt x="123" y="1181"/>
                    <a:pt x="30" y="1494"/>
                    <a:pt x="23" y="1538"/>
                  </a:cubicBezTo>
                  <a:lnTo>
                    <a:pt x="23" y="1538"/>
                  </a:lnTo>
                  <a:cubicBezTo>
                    <a:pt x="18" y="1563"/>
                    <a:pt x="6" y="1570"/>
                    <a:pt x="8" y="1583"/>
                  </a:cubicBezTo>
                  <a:lnTo>
                    <a:pt x="8" y="1583"/>
                  </a:lnTo>
                  <a:cubicBezTo>
                    <a:pt x="9" y="1597"/>
                    <a:pt x="6" y="1597"/>
                    <a:pt x="4" y="1609"/>
                  </a:cubicBezTo>
                  <a:lnTo>
                    <a:pt x="4" y="1609"/>
                  </a:lnTo>
                  <a:cubicBezTo>
                    <a:pt x="2" y="1620"/>
                    <a:pt x="0" y="1631"/>
                    <a:pt x="4" y="1634"/>
                  </a:cubicBezTo>
                  <a:lnTo>
                    <a:pt x="4" y="1634"/>
                  </a:lnTo>
                  <a:cubicBezTo>
                    <a:pt x="8" y="1637"/>
                    <a:pt x="2" y="1646"/>
                    <a:pt x="6" y="1655"/>
                  </a:cubicBezTo>
                  <a:lnTo>
                    <a:pt x="6" y="1655"/>
                  </a:lnTo>
                  <a:cubicBezTo>
                    <a:pt x="10" y="1665"/>
                    <a:pt x="5" y="1666"/>
                    <a:pt x="13" y="1671"/>
                  </a:cubicBezTo>
                  <a:lnTo>
                    <a:pt x="13" y="1671"/>
                  </a:lnTo>
                  <a:cubicBezTo>
                    <a:pt x="22" y="1676"/>
                    <a:pt x="18" y="1695"/>
                    <a:pt x="36" y="1720"/>
                  </a:cubicBezTo>
                  <a:lnTo>
                    <a:pt x="36" y="1720"/>
                  </a:lnTo>
                  <a:cubicBezTo>
                    <a:pt x="54" y="1742"/>
                    <a:pt x="186" y="1877"/>
                    <a:pt x="218" y="1917"/>
                  </a:cubicBezTo>
                  <a:lnTo>
                    <a:pt x="218" y="1917"/>
                  </a:lnTo>
                  <a:cubicBezTo>
                    <a:pt x="233" y="1950"/>
                    <a:pt x="263" y="1958"/>
                    <a:pt x="274" y="1963"/>
                  </a:cubicBezTo>
                  <a:lnTo>
                    <a:pt x="274" y="1963"/>
                  </a:lnTo>
                  <a:cubicBezTo>
                    <a:pt x="274" y="1963"/>
                    <a:pt x="234" y="2020"/>
                    <a:pt x="231" y="2115"/>
                  </a:cubicBezTo>
                  <a:lnTo>
                    <a:pt x="231" y="2115"/>
                  </a:lnTo>
                  <a:cubicBezTo>
                    <a:pt x="231" y="2115"/>
                    <a:pt x="232" y="2114"/>
                    <a:pt x="238" y="2115"/>
                  </a:cubicBezTo>
                  <a:lnTo>
                    <a:pt x="238" y="2115"/>
                  </a:lnTo>
                  <a:cubicBezTo>
                    <a:pt x="238" y="2115"/>
                    <a:pt x="235" y="2166"/>
                    <a:pt x="236" y="2182"/>
                  </a:cubicBezTo>
                  <a:lnTo>
                    <a:pt x="236" y="2182"/>
                  </a:lnTo>
                  <a:cubicBezTo>
                    <a:pt x="236" y="2185"/>
                    <a:pt x="238" y="2186"/>
                    <a:pt x="239" y="2189"/>
                  </a:cubicBezTo>
                  <a:lnTo>
                    <a:pt x="239" y="2189"/>
                  </a:lnTo>
                  <a:cubicBezTo>
                    <a:pt x="238" y="2188"/>
                    <a:pt x="238" y="2188"/>
                    <a:pt x="237" y="2188"/>
                  </a:cubicBezTo>
                  <a:lnTo>
                    <a:pt x="237" y="2188"/>
                  </a:lnTo>
                  <a:cubicBezTo>
                    <a:pt x="241" y="2193"/>
                    <a:pt x="249" y="2198"/>
                    <a:pt x="260" y="2205"/>
                  </a:cubicBezTo>
                  <a:lnTo>
                    <a:pt x="260" y="2205"/>
                  </a:lnTo>
                  <a:cubicBezTo>
                    <a:pt x="245" y="2287"/>
                    <a:pt x="239" y="2376"/>
                    <a:pt x="239" y="2449"/>
                  </a:cubicBezTo>
                  <a:lnTo>
                    <a:pt x="239" y="2449"/>
                  </a:lnTo>
                  <a:cubicBezTo>
                    <a:pt x="239" y="2544"/>
                    <a:pt x="260" y="2740"/>
                    <a:pt x="271" y="2787"/>
                  </a:cubicBezTo>
                  <a:lnTo>
                    <a:pt x="271" y="2787"/>
                  </a:lnTo>
                  <a:cubicBezTo>
                    <a:pt x="302" y="2913"/>
                    <a:pt x="347" y="3035"/>
                    <a:pt x="378" y="3160"/>
                  </a:cubicBezTo>
                  <a:lnTo>
                    <a:pt x="378" y="3160"/>
                  </a:lnTo>
                  <a:cubicBezTo>
                    <a:pt x="393" y="3223"/>
                    <a:pt x="406" y="3287"/>
                    <a:pt x="411" y="3352"/>
                  </a:cubicBezTo>
                  <a:lnTo>
                    <a:pt x="411" y="3352"/>
                  </a:lnTo>
                  <a:cubicBezTo>
                    <a:pt x="416" y="3416"/>
                    <a:pt x="403" y="3481"/>
                    <a:pt x="408" y="3543"/>
                  </a:cubicBezTo>
                  <a:lnTo>
                    <a:pt x="408" y="3543"/>
                  </a:lnTo>
                  <a:cubicBezTo>
                    <a:pt x="410" y="3563"/>
                    <a:pt x="415" y="3582"/>
                    <a:pt x="415" y="3600"/>
                  </a:cubicBezTo>
                  <a:lnTo>
                    <a:pt x="415" y="3600"/>
                  </a:lnTo>
                  <a:cubicBezTo>
                    <a:pt x="415" y="3611"/>
                    <a:pt x="413" y="3622"/>
                    <a:pt x="412" y="3633"/>
                  </a:cubicBezTo>
                  <a:lnTo>
                    <a:pt x="412" y="3633"/>
                  </a:lnTo>
                  <a:cubicBezTo>
                    <a:pt x="410" y="3648"/>
                    <a:pt x="406" y="3663"/>
                    <a:pt x="405" y="3679"/>
                  </a:cubicBezTo>
                  <a:lnTo>
                    <a:pt x="405" y="3679"/>
                  </a:lnTo>
                  <a:cubicBezTo>
                    <a:pt x="403" y="3730"/>
                    <a:pt x="397" y="3782"/>
                    <a:pt x="400" y="3833"/>
                  </a:cubicBezTo>
                  <a:lnTo>
                    <a:pt x="400" y="3833"/>
                  </a:lnTo>
                  <a:cubicBezTo>
                    <a:pt x="404" y="3889"/>
                    <a:pt x="410" y="3944"/>
                    <a:pt x="418" y="4000"/>
                  </a:cubicBezTo>
                  <a:lnTo>
                    <a:pt x="418" y="4000"/>
                  </a:lnTo>
                  <a:cubicBezTo>
                    <a:pt x="431" y="4111"/>
                    <a:pt x="451" y="4222"/>
                    <a:pt x="477" y="4331"/>
                  </a:cubicBezTo>
                  <a:lnTo>
                    <a:pt x="477" y="4331"/>
                  </a:lnTo>
                  <a:cubicBezTo>
                    <a:pt x="482" y="4350"/>
                    <a:pt x="480" y="4363"/>
                    <a:pt x="501" y="4363"/>
                  </a:cubicBezTo>
                  <a:lnTo>
                    <a:pt x="501" y="4363"/>
                  </a:lnTo>
                  <a:cubicBezTo>
                    <a:pt x="503" y="4363"/>
                    <a:pt x="505" y="4363"/>
                    <a:pt x="509" y="4363"/>
                  </a:cubicBezTo>
                  <a:lnTo>
                    <a:pt x="509" y="4363"/>
                  </a:lnTo>
                  <a:lnTo>
                    <a:pt x="509" y="4364"/>
                  </a:lnTo>
                  <a:lnTo>
                    <a:pt x="509" y="4364"/>
                  </a:lnTo>
                  <a:lnTo>
                    <a:pt x="509" y="4364"/>
                  </a:lnTo>
                  <a:lnTo>
                    <a:pt x="509" y="4364"/>
                  </a:lnTo>
                  <a:cubicBezTo>
                    <a:pt x="509" y="4372"/>
                    <a:pt x="512" y="4380"/>
                    <a:pt x="513" y="4388"/>
                  </a:cubicBezTo>
                  <a:lnTo>
                    <a:pt x="513" y="4388"/>
                  </a:lnTo>
                  <a:cubicBezTo>
                    <a:pt x="515" y="4395"/>
                    <a:pt x="516" y="4403"/>
                    <a:pt x="517" y="4410"/>
                  </a:cubicBezTo>
                  <a:lnTo>
                    <a:pt x="517" y="4410"/>
                  </a:lnTo>
                  <a:cubicBezTo>
                    <a:pt x="519" y="4418"/>
                    <a:pt x="521" y="4427"/>
                    <a:pt x="521" y="4435"/>
                  </a:cubicBezTo>
                  <a:lnTo>
                    <a:pt x="521" y="4435"/>
                  </a:lnTo>
                  <a:cubicBezTo>
                    <a:pt x="522" y="4464"/>
                    <a:pt x="511" y="4483"/>
                    <a:pt x="506" y="4505"/>
                  </a:cubicBezTo>
                  <a:lnTo>
                    <a:pt x="506" y="4505"/>
                  </a:lnTo>
                  <a:cubicBezTo>
                    <a:pt x="501" y="4526"/>
                    <a:pt x="521" y="4552"/>
                    <a:pt x="517" y="4574"/>
                  </a:cubicBezTo>
                  <a:lnTo>
                    <a:pt x="517" y="4574"/>
                  </a:lnTo>
                  <a:cubicBezTo>
                    <a:pt x="513" y="4595"/>
                    <a:pt x="494" y="4650"/>
                    <a:pt x="493" y="4682"/>
                  </a:cubicBezTo>
                  <a:lnTo>
                    <a:pt x="493" y="4682"/>
                  </a:lnTo>
                  <a:cubicBezTo>
                    <a:pt x="491" y="4700"/>
                    <a:pt x="487" y="4731"/>
                    <a:pt x="483" y="4764"/>
                  </a:cubicBezTo>
                  <a:lnTo>
                    <a:pt x="483" y="4764"/>
                  </a:lnTo>
                  <a:lnTo>
                    <a:pt x="483" y="4764"/>
                  </a:lnTo>
                  <a:cubicBezTo>
                    <a:pt x="483" y="4764"/>
                    <a:pt x="440" y="4895"/>
                    <a:pt x="463" y="4930"/>
                  </a:cubicBezTo>
                  <a:lnTo>
                    <a:pt x="463" y="4930"/>
                  </a:lnTo>
                  <a:cubicBezTo>
                    <a:pt x="485" y="4965"/>
                    <a:pt x="531" y="4992"/>
                    <a:pt x="551" y="4997"/>
                  </a:cubicBezTo>
                  <a:lnTo>
                    <a:pt x="551" y="4997"/>
                  </a:lnTo>
                  <a:cubicBezTo>
                    <a:pt x="571" y="5002"/>
                    <a:pt x="641" y="4959"/>
                    <a:pt x="660" y="4940"/>
                  </a:cubicBezTo>
                  <a:lnTo>
                    <a:pt x="660" y="4940"/>
                  </a:lnTo>
                  <a:cubicBezTo>
                    <a:pt x="679" y="4921"/>
                    <a:pt x="679" y="4894"/>
                    <a:pt x="679" y="4875"/>
                  </a:cubicBezTo>
                  <a:lnTo>
                    <a:pt x="679" y="4875"/>
                  </a:lnTo>
                  <a:cubicBezTo>
                    <a:pt x="680" y="4855"/>
                    <a:pt x="671" y="4815"/>
                    <a:pt x="671" y="4807"/>
                  </a:cubicBezTo>
                  <a:lnTo>
                    <a:pt x="671" y="4807"/>
                  </a:lnTo>
                  <a:cubicBezTo>
                    <a:pt x="671" y="4807"/>
                    <a:pt x="671" y="4807"/>
                    <a:pt x="671" y="4806"/>
                  </a:cubicBezTo>
                  <a:lnTo>
                    <a:pt x="671" y="4806"/>
                  </a:lnTo>
                  <a:cubicBezTo>
                    <a:pt x="671" y="4802"/>
                    <a:pt x="671" y="4798"/>
                    <a:pt x="671" y="4793"/>
                  </a:cubicBezTo>
                  <a:lnTo>
                    <a:pt x="671" y="4793"/>
                  </a:lnTo>
                  <a:cubicBezTo>
                    <a:pt x="672" y="4769"/>
                    <a:pt x="675" y="4731"/>
                    <a:pt x="677" y="4696"/>
                  </a:cubicBezTo>
                  <a:lnTo>
                    <a:pt x="677" y="4696"/>
                  </a:lnTo>
                  <a:lnTo>
                    <a:pt x="677" y="4696"/>
                  </a:lnTo>
                  <a:lnTo>
                    <a:pt x="677" y="4696"/>
                  </a:lnTo>
                  <a:cubicBezTo>
                    <a:pt x="679" y="4663"/>
                    <a:pt x="688" y="4583"/>
                    <a:pt x="689" y="4556"/>
                  </a:cubicBezTo>
                  <a:lnTo>
                    <a:pt x="689" y="4556"/>
                  </a:lnTo>
                  <a:cubicBezTo>
                    <a:pt x="689" y="4529"/>
                    <a:pt x="675" y="4484"/>
                    <a:pt x="675" y="4484"/>
                  </a:cubicBezTo>
                  <a:lnTo>
                    <a:pt x="675" y="4484"/>
                  </a:lnTo>
                  <a:cubicBezTo>
                    <a:pt x="674" y="4481"/>
                    <a:pt x="674" y="4479"/>
                    <a:pt x="673" y="4477"/>
                  </a:cubicBezTo>
                  <a:lnTo>
                    <a:pt x="673" y="4477"/>
                  </a:lnTo>
                  <a:cubicBezTo>
                    <a:pt x="669" y="4458"/>
                    <a:pt x="661" y="4450"/>
                    <a:pt x="651" y="4412"/>
                  </a:cubicBezTo>
                  <a:lnTo>
                    <a:pt x="651" y="4412"/>
                  </a:lnTo>
                  <a:cubicBezTo>
                    <a:pt x="648" y="4400"/>
                    <a:pt x="648" y="4387"/>
                    <a:pt x="648" y="4374"/>
                  </a:cubicBezTo>
                  <a:lnTo>
                    <a:pt x="648" y="4374"/>
                  </a:lnTo>
                  <a:cubicBezTo>
                    <a:pt x="648" y="4370"/>
                    <a:pt x="648" y="4365"/>
                    <a:pt x="648" y="4361"/>
                  </a:cubicBezTo>
                  <a:lnTo>
                    <a:pt x="648" y="4361"/>
                  </a:lnTo>
                  <a:cubicBezTo>
                    <a:pt x="648" y="4359"/>
                    <a:pt x="648" y="4358"/>
                    <a:pt x="648" y="4357"/>
                  </a:cubicBezTo>
                  <a:lnTo>
                    <a:pt x="648" y="4357"/>
                  </a:lnTo>
                  <a:lnTo>
                    <a:pt x="648" y="4357"/>
                  </a:lnTo>
                  <a:lnTo>
                    <a:pt x="648" y="4357"/>
                  </a:lnTo>
                  <a:lnTo>
                    <a:pt x="648" y="4357"/>
                  </a:lnTo>
                  <a:lnTo>
                    <a:pt x="648" y="4357"/>
                  </a:lnTo>
                  <a:cubicBezTo>
                    <a:pt x="651" y="4357"/>
                    <a:pt x="654" y="4356"/>
                    <a:pt x="655" y="4356"/>
                  </a:cubicBezTo>
                  <a:lnTo>
                    <a:pt x="655" y="4356"/>
                  </a:lnTo>
                  <a:cubicBezTo>
                    <a:pt x="665" y="4356"/>
                    <a:pt x="672" y="4348"/>
                    <a:pt x="673" y="4339"/>
                  </a:cubicBezTo>
                  <a:lnTo>
                    <a:pt x="673" y="4339"/>
                  </a:lnTo>
                  <a:cubicBezTo>
                    <a:pt x="686" y="4141"/>
                    <a:pt x="695" y="3942"/>
                    <a:pt x="698" y="3744"/>
                  </a:cubicBezTo>
                  <a:lnTo>
                    <a:pt x="698" y="3744"/>
                  </a:lnTo>
                  <a:cubicBezTo>
                    <a:pt x="699" y="3715"/>
                    <a:pt x="699" y="3687"/>
                    <a:pt x="695" y="3659"/>
                  </a:cubicBezTo>
                  <a:lnTo>
                    <a:pt x="695" y="3659"/>
                  </a:lnTo>
                  <a:cubicBezTo>
                    <a:pt x="699" y="3615"/>
                    <a:pt x="704" y="3563"/>
                    <a:pt x="707" y="3537"/>
                  </a:cubicBezTo>
                  <a:lnTo>
                    <a:pt x="707" y="3537"/>
                  </a:lnTo>
                  <a:cubicBezTo>
                    <a:pt x="711" y="3499"/>
                    <a:pt x="711" y="3385"/>
                    <a:pt x="712" y="3355"/>
                  </a:cubicBezTo>
                  <a:lnTo>
                    <a:pt x="712" y="3355"/>
                  </a:lnTo>
                  <a:cubicBezTo>
                    <a:pt x="713" y="3327"/>
                    <a:pt x="713" y="3338"/>
                    <a:pt x="713" y="3286"/>
                  </a:cubicBezTo>
                  <a:lnTo>
                    <a:pt x="713" y="3286"/>
                  </a:lnTo>
                  <a:cubicBezTo>
                    <a:pt x="713" y="3234"/>
                    <a:pt x="709" y="3102"/>
                    <a:pt x="709" y="3034"/>
                  </a:cubicBezTo>
                  <a:lnTo>
                    <a:pt x="709" y="3034"/>
                  </a:lnTo>
                  <a:cubicBezTo>
                    <a:pt x="709" y="2984"/>
                    <a:pt x="707" y="2936"/>
                    <a:pt x="706" y="2894"/>
                  </a:cubicBezTo>
                  <a:lnTo>
                    <a:pt x="706" y="2894"/>
                  </a:lnTo>
                  <a:lnTo>
                    <a:pt x="707" y="2894"/>
                  </a:lnTo>
                  <a:lnTo>
                    <a:pt x="707" y="2894"/>
                  </a:lnTo>
                  <a:lnTo>
                    <a:pt x="706" y="2894"/>
                  </a:lnTo>
                  <a:lnTo>
                    <a:pt x="706" y="2894"/>
                  </a:lnTo>
                  <a:cubicBezTo>
                    <a:pt x="706" y="2878"/>
                    <a:pt x="706" y="2863"/>
                    <a:pt x="707" y="2849"/>
                  </a:cubicBezTo>
                  <a:lnTo>
                    <a:pt x="707" y="2849"/>
                  </a:lnTo>
                  <a:cubicBezTo>
                    <a:pt x="707" y="2846"/>
                    <a:pt x="707" y="2841"/>
                    <a:pt x="707" y="2837"/>
                  </a:cubicBezTo>
                  <a:lnTo>
                    <a:pt x="707" y="2837"/>
                  </a:lnTo>
                  <a:cubicBezTo>
                    <a:pt x="707" y="2828"/>
                    <a:pt x="708" y="2821"/>
                    <a:pt x="708" y="2819"/>
                  </a:cubicBezTo>
                  <a:lnTo>
                    <a:pt x="708" y="2819"/>
                  </a:lnTo>
                  <a:cubicBezTo>
                    <a:pt x="708" y="2815"/>
                    <a:pt x="709" y="2811"/>
                    <a:pt x="709" y="2807"/>
                  </a:cubicBezTo>
                  <a:lnTo>
                    <a:pt x="709" y="2807"/>
                  </a:lnTo>
                  <a:cubicBezTo>
                    <a:pt x="711" y="2759"/>
                    <a:pt x="715" y="2697"/>
                    <a:pt x="715" y="2665"/>
                  </a:cubicBezTo>
                  <a:lnTo>
                    <a:pt x="715" y="2665"/>
                  </a:lnTo>
                  <a:cubicBezTo>
                    <a:pt x="715" y="2653"/>
                    <a:pt x="715" y="2642"/>
                    <a:pt x="715" y="2630"/>
                  </a:cubicBezTo>
                  <a:lnTo>
                    <a:pt x="715" y="2630"/>
                  </a:lnTo>
                  <a:cubicBezTo>
                    <a:pt x="717" y="2606"/>
                    <a:pt x="720" y="2581"/>
                    <a:pt x="724" y="2574"/>
                  </a:cubicBezTo>
                  <a:lnTo>
                    <a:pt x="724" y="2574"/>
                  </a:lnTo>
                  <a:cubicBezTo>
                    <a:pt x="725" y="2574"/>
                    <a:pt x="725" y="2574"/>
                    <a:pt x="726" y="2574"/>
                  </a:cubicBezTo>
                  <a:lnTo>
                    <a:pt x="726" y="2574"/>
                  </a:lnTo>
                  <a:cubicBezTo>
                    <a:pt x="727" y="2575"/>
                    <a:pt x="729" y="2578"/>
                    <a:pt x="729" y="2581"/>
                  </a:cubicBezTo>
                  <a:lnTo>
                    <a:pt x="729" y="2581"/>
                  </a:lnTo>
                  <a:cubicBezTo>
                    <a:pt x="732" y="2597"/>
                    <a:pt x="733" y="2613"/>
                    <a:pt x="733" y="2630"/>
                  </a:cubicBezTo>
                  <a:lnTo>
                    <a:pt x="733" y="2630"/>
                  </a:lnTo>
                  <a:cubicBezTo>
                    <a:pt x="733" y="2636"/>
                    <a:pt x="732" y="2643"/>
                    <a:pt x="732" y="2651"/>
                  </a:cubicBezTo>
                  <a:lnTo>
                    <a:pt x="732" y="2651"/>
                  </a:lnTo>
                  <a:cubicBezTo>
                    <a:pt x="731" y="2686"/>
                    <a:pt x="733" y="3019"/>
                    <a:pt x="730" y="3066"/>
                  </a:cubicBezTo>
                  <a:lnTo>
                    <a:pt x="730" y="3066"/>
                  </a:lnTo>
                  <a:cubicBezTo>
                    <a:pt x="727" y="3112"/>
                    <a:pt x="715" y="3411"/>
                    <a:pt x="715" y="3449"/>
                  </a:cubicBezTo>
                  <a:lnTo>
                    <a:pt x="715" y="3449"/>
                  </a:lnTo>
                  <a:cubicBezTo>
                    <a:pt x="715" y="3487"/>
                    <a:pt x="726" y="3539"/>
                    <a:pt x="730" y="3572"/>
                  </a:cubicBezTo>
                  <a:lnTo>
                    <a:pt x="730" y="3572"/>
                  </a:lnTo>
                  <a:cubicBezTo>
                    <a:pt x="731" y="3578"/>
                    <a:pt x="732" y="3586"/>
                    <a:pt x="734" y="3595"/>
                  </a:cubicBezTo>
                  <a:lnTo>
                    <a:pt x="733" y="3595"/>
                  </a:lnTo>
                  <a:lnTo>
                    <a:pt x="733" y="3595"/>
                  </a:lnTo>
                  <a:cubicBezTo>
                    <a:pt x="737" y="3671"/>
                    <a:pt x="739" y="3747"/>
                    <a:pt x="740" y="3823"/>
                  </a:cubicBezTo>
                  <a:lnTo>
                    <a:pt x="740" y="3823"/>
                  </a:lnTo>
                  <a:cubicBezTo>
                    <a:pt x="740" y="3865"/>
                    <a:pt x="740" y="3906"/>
                    <a:pt x="739" y="3947"/>
                  </a:cubicBezTo>
                  <a:lnTo>
                    <a:pt x="737" y="4342"/>
                  </a:lnTo>
                  <a:lnTo>
                    <a:pt x="737" y="4342"/>
                  </a:lnTo>
                  <a:cubicBezTo>
                    <a:pt x="737" y="4349"/>
                    <a:pt x="740" y="4353"/>
                    <a:pt x="746" y="4355"/>
                  </a:cubicBezTo>
                  <a:lnTo>
                    <a:pt x="746" y="4355"/>
                  </a:lnTo>
                  <a:lnTo>
                    <a:pt x="747" y="4356"/>
                  </a:lnTo>
                  <a:lnTo>
                    <a:pt x="747" y="4356"/>
                  </a:lnTo>
                  <a:cubicBezTo>
                    <a:pt x="748" y="4356"/>
                    <a:pt x="748" y="4356"/>
                    <a:pt x="749" y="4356"/>
                  </a:cubicBezTo>
                  <a:lnTo>
                    <a:pt x="749" y="4356"/>
                  </a:lnTo>
                  <a:cubicBezTo>
                    <a:pt x="748" y="4381"/>
                    <a:pt x="747" y="4400"/>
                    <a:pt x="747" y="4406"/>
                  </a:cubicBezTo>
                  <a:lnTo>
                    <a:pt x="747" y="4406"/>
                  </a:lnTo>
                  <a:cubicBezTo>
                    <a:pt x="743" y="4437"/>
                    <a:pt x="727" y="4449"/>
                    <a:pt x="721" y="4468"/>
                  </a:cubicBezTo>
                  <a:lnTo>
                    <a:pt x="721" y="4468"/>
                  </a:lnTo>
                  <a:cubicBezTo>
                    <a:pt x="717" y="4479"/>
                    <a:pt x="718" y="4493"/>
                    <a:pt x="719" y="4504"/>
                  </a:cubicBezTo>
                  <a:lnTo>
                    <a:pt x="719" y="4504"/>
                  </a:lnTo>
                  <a:cubicBezTo>
                    <a:pt x="719" y="4505"/>
                    <a:pt x="705" y="4532"/>
                    <a:pt x="702" y="4558"/>
                  </a:cubicBezTo>
                  <a:lnTo>
                    <a:pt x="702" y="4558"/>
                  </a:lnTo>
                  <a:cubicBezTo>
                    <a:pt x="701" y="4576"/>
                    <a:pt x="702" y="4606"/>
                    <a:pt x="703" y="4629"/>
                  </a:cubicBezTo>
                  <a:lnTo>
                    <a:pt x="703" y="4629"/>
                  </a:lnTo>
                  <a:cubicBezTo>
                    <a:pt x="701" y="4677"/>
                    <a:pt x="694" y="4757"/>
                    <a:pt x="693" y="4801"/>
                  </a:cubicBezTo>
                  <a:lnTo>
                    <a:pt x="693" y="4801"/>
                  </a:lnTo>
                  <a:cubicBezTo>
                    <a:pt x="691" y="4802"/>
                    <a:pt x="689" y="4807"/>
                    <a:pt x="685" y="4821"/>
                  </a:cubicBezTo>
                  <a:lnTo>
                    <a:pt x="685" y="4821"/>
                  </a:lnTo>
                  <a:cubicBezTo>
                    <a:pt x="676" y="4849"/>
                    <a:pt x="681" y="4907"/>
                    <a:pt x="685" y="4919"/>
                  </a:cubicBezTo>
                  <a:lnTo>
                    <a:pt x="685" y="4919"/>
                  </a:lnTo>
                  <a:cubicBezTo>
                    <a:pt x="688" y="4931"/>
                    <a:pt x="697" y="4940"/>
                    <a:pt x="729" y="4968"/>
                  </a:cubicBezTo>
                  <a:lnTo>
                    <a:pt x="729" y="4968"/>
                  </a:lnTo>
                  <a:cubicBezTo>
                    <a:pt x="762" y="4997"/>
                    <a:pt x="784" y="5005"/>
                    <a:pt x="804" y="4995"/>
                  </a:cubicBezTo>
                  <a:lnTo>
                    <a:pt x="804" y="4995"/>
                  </a:lnTo>
                  <a:cubicBezTo>
                    <a:pt x="851" y="4971"/>
                    <a:pt x="910" y="4927"/>
                    <a:pt x="911" y="4890"/>
                  </a:cubicBezTo>
                  <a:lnTo>
                    <a:pt x="911" y="4890"/>
                  </a:lnTo>
                  <a:cubicBezTo>
                    <a:pt x="911" y="4852"/>
                    <a:pt x="896" y="4753"/>
                    <a:pt x="896" y="4753"/>
                  </a:cubicBezTo>
                  <a:lnTo>
                    <a:pt x="896" y="4753"/>
                  </a:lnTo>
                  <a:cubicBezTo>
                    <a:pt x="895" y="4752"/>
                    <a:pt x="894" y="4753"/>
                    <a:pt x="894" y="4755"/>
                  </a:cubicBezTo>
                  <a:lnTo>
                    <a:pt x="894" y="4755"/>
                  </a:lnTo>
                  <a:cubicBezTo>
                    <a:pt x="898" y="4703"/>
                    <a:pt x="894" y="4648"/>
                    <a:pt x="888" y="4620"/>
                  </a:cubicBezTo>
                  <a:lnTo>
                    <a:pt x="888" y="4620"/>
                  </a:lnTo>
                  <a:cubicBezTo>
                    <a:pt x="882" y="4588"/>
                    <a:pt x="880" y="4560"/>
                    <a:pt x="888" y="4539"/>
                  </a:cubicBezTo>
                  <a:lnTo>
                    <a:pt x="888" y="4539"/>
                  </a:lnTo>
                  <a:cubicBezTo>
                    <a:pt x="897" y="4518"/>
                    <a:pt x="890" y="4475"/>
                    <a:pt x="888" y="4437"/>
                  </a:cubicBezTo>
                  <a:lnTo>
                    <a:pt x="888" y="4437"/>
                  </a:lnTo>
                  <a:cubicBezTo>
                    <a:pt x="888" y="4413"/>
                    <a:pt x="893" y="4395"/>
                    <a:pt x="901" y="4366"/>
                  </a:cubicBezTo>
                  <a:lnTo>
                    <a:pt x="901" y="4366"/>
                  </a:lnTo>
                  <a:cubicBezTo>
                    <a:pt x="901" y="4366"/>
                    <a:pt x="901" y="4366"/>
                    <a:pt x="901" y="4365"/>
                  </a:cubicBezTo>
                  <a:lnTo>
                    <a:pt x="901" y="4365"/>
                  </a:lnTo>
                  <a:cubicBezTo>
                    <a:pt x="905" y="4365"/>
                    <a:pt x="909" y="4365"/>
                    <a:pt x="914" y="4365"/>
                  </a:cubicBezTo>
                  <a:lnTo>
                    <a:pt x="914" y="4365"/>
                  </a:lnTo>
                  <a:cubicBezTo>
                    <a:pt x="927" y="4364"/>
                    <a:pt x="937" y="4361"/>
                    <a:pt x="938" y="4348"/>
                  </a:cubicBezTo>
                  <a:lnTo>
                    <a:pt x="938" y="4348"/>
                  </a:lnTo>
                  <a:cubicBezTo>
                    <a:pt x="949" y="4276"/>
                    <a:pt x="961" y="4203"/>
                    <a:pt x="978" y="4132"/>
                  </a:cubicBezTo>
                  <a:lnTo>
                    <a:pt x="978" y="4132"/>
                  </a:lnTo>
                  <a:cubicBezTo>
                    <a:pt x="994" y="4067"/>
                    <a:pt x="1002" y="4002"/>
                    <a:pt x="1017" y="3937"/>
                  </a:cubicBezTo>
                  <a:lnTo>
                    <a:pt x="1017" y="3937"/>
                  </a:lnTo>
                  <a:cubicBezTo>
                    <a:pt x="1030" y="3870"/>
                    <a:pt x="1028" y="3809"/>
                    <a:pt x="1019" y="3737"/>
                  </a:cubicBezTo>
                  <a:lnTo>
                    <a:pt x="1019" y="3737"/>
                  </a:lnTo>
                  <a:cubicBezTo>
                    <a:pt x="1019" y="3717"/>
                    <a:pt x="1008" y="3699"/>
                    <a:pt x="1008" y="3682"/>
                  </a:cubicBezTo>
                  <a:lnTo>
                    <a:pt x="1008" y="3682"/>
                  </a:lnTo>
                  <a:cubicBezTo>
                    <a:pt x="1008" y="3665"/>
                    <a:pt x="1010" y="3649"/>
                    <a:pt x="1012" y="3633"/>
                  </a:cubicBezTo>
                  <a:lnTo>
                    <a:pt x="1012" y="3633"/>
                  </a:lnTo>
                  <a:cubicBezTo>
                    <a:pt x="1014" y="3623"/>
                    <a:pt x="1017" y="3613"/>
                    <a:pt x="1013" y="3604"/>
                  </a:cubicBezTo>
                  <a:lnTo>
                    <a:pt x="1013" y="3604"/>
                  </a:lnTo>
                  <a:cubicBezTo>
                    <a:pt x="1011" y="3599"/>
                    <a:pt x="1008" y="3596"/>
                    <a:pt x="1005" y="3590"/>
                  </a:cubicBezTo>
                  <a:lnTo>
                    <a:pt x="1005" y="3590"/>
                  </a:lnTo>
                  <a:cubicBezTo>
                    <a:pt x="1002" y="3583"/>
                    <a:pt x="1003" y="3576"/>
                    <a:pt x="1003" y="3568"/>
                  </a:cubicBezTo>
                  <a:lnTo>
                    <a:pt x="1003" y="3568"/>
                  </a:lnTo>
                  <a:cubicBezTo>
                    <a:pt x="1006" y="3509"/>
                    <a:pt x="1005" y="3447"/>
                    <a:pt x="1012" y="3388"/>
                  </a:cubicBezTo>
                  <a:lnTo>
                    <a:pt x="1012" y="3388"/>
                  </a:lnTo>
                  <a:cubicBezTo>
                    <a:pt x="1018" y="3328"/>
                    <a:pt x="1037" y="3271"/>
                    <a:pt x="1042" y="3211"/>
                  </a:cubicBezTo>
                  <a:lnTo>
                    <a:pt x="1042" y="3211"/>
                  </a:lnTo>
                  <a:cubicBezTo>
                    <a:pt x="1050" y="3094"/>
                    <a:pt x="1169" y="2758"/>
                    <a:pt x="1195" y="2529"/>
                  </a:cubicBezTo>
                  <a:lnTo>
                    <a:pt x="1195" y="2529"/>
                  </a:lnTo>
                  <a:cubicBezTo>
                    <a:pt x="1209" y="2405"/>
                    <a:pt x="1187" y="2273"/>
                    <a:pt x="1163" y="2178"/>
                  </a:cubicBezTo>
                  <a:lnTo>
                    <a:pt x="1163" y="2178"/>
                  </a:lnTo>
                  <a:lnTo>
                    <a:pt x="1163" y="2178"/>
                  </a:lnTo>
                  <a:lnTo>
                    <a:pt x="1163" y="2178"/>
                  </a:lnTo>
                  <a:cubicBezTo>
                    <a:pt x="1175" y="2172"/>
                    <a:pt x="1171" y="2168"/>
                    <a:pt x="1170" y="2155"/>
                  </a:cubicBezTo>
                  <a:lnTo>
                    <a:pt x="1170" y="2155"/>
                  </a:lnTo>
                  <a:cubicBezTo>
                    <a:pt x="1168" y="2142"/>
                    <a:pt x="1155" y="2096"/>
                    <a:pt x="1156" y="2097"/>
                  </a:cubicBezTo>
                  <a:lnTo>
                    <a:pt x="1156" y="2097"/>
                  </a:lnTo>
                  <a:cubicBezTo>
                    <a:pt x="1158" y="2097"/>
                    <a:pt x="1166" y="2090"/>
                    <a:pt x="1166" y="2090"/>
                  </a:cubicBezTo>
                  <a:lnTo>
                    <a:pt x="1166" y="2090"/>
                  </a:lnTo>
                  <a:cubicBezTo>
                    <a:pt x="1166" y="2090"/>
                    <a:pt x="1169" y="2089"/>
                    <a:pt x="1160" y="2050"/>
                  </a:cubicBezTo>
                  <a:lnTo>
                    <a:pt x="1160" y="2050"/>
                  </a:lnTo>
                  <a:cubicBezTo>
                    <a:pt x="1151" y="2011"/>
                    <a:pt x="1142" y="1991"/>
                    <a:pt x="1143" y="1981"/>
                  </a:cubicBezTo>
                  <a:lnTo>
                    <a:pt x="1143" y="1981"/>
                  </a:lnTo>
                  <a:cubicBezTo>
                    <a:pt x="1144" y="1971"/>
                    <a:pt x="1159" y="1965"/>
                    <a:pt x="1210" y="1916"/>
                  </a:cubicBezTo>
                  <a:lnTo>
                    <a:pt x="1210" y="1916"/>
                  </a:lnTo>
                  <a:cubicBezTo>
                    <a:pt x="1262" y="1866"/>
                    <a:pt x="1353" y="1736"/>
                    <a:pt x="1360" y="1726"/>
                  </a:cubicBezTo>
                  <a:lnTo>
                    <a:pt x="1360" y="1726"/>
                  </a:lnTo>
                  <a:cubicBezTo>
                    <a:pt x="1367" y="1717"/>
                    <a:pt x="1362" y="1721"/>
                    <a:pt x="1372" y="1713"/>
                  </a:cubicBezTo>
                  <a:lnTo>
                    <a:pt x="1372" y="1713"/>
                  </a:lnTo>
                  <a:cubicBezTo>
                    <a:pt x="1382" y="1706"/>
                    <a:pt x="1371" y="1685"/>
                    <a:pt x="1373" y="168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dirty="0">
                <a:latin typeface="Lato Light" panose="020F0502020204030203" pitchFamily="34" charset="0"/>
              </a:endParaRPr>
            </a:p>
          </p:txBody>
        </p:sp>
        <p:sp>
          <p:nvSpPr>
            <p:cNvPr id="43" name="Freeform 3">
              <a:extLst>
                <a:ext uri="{FF2B5EF4-FFF2-40B4-BE49-F238E27FC236}">
                  <a16:creationId xmlns:a16="http://schemas.microsoft.com/office/drawing/2014/main" id="{9CFB4E2E-ACB4-4426-A759-178B6E751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85120" y="5164383"/>
              <a:ext cx="985063" cy="3410279"/>
            </a:xfrm>
            <a:custGeom>
              <a:avLst/>
              <a:gdLst>
                <a:gd name="T0" fmla="*/ 602 w 1509"/>
                <a:gd name="T1" fmla="*/ 710 h 5219"/>
                <a:gd name="T2" fmla="*/ 305 w 1509"/>
                <a:gd name="T3" fmla="*/ 1883 h 5219"/>
                <a:gd name="T4" fmla="*/ 321 w 1509"/>
                <a:gd name="T5" fmla="*/ 1829 h 5219"/>
                <a:gd name="T6" fmla="*/ 332 w 1509"/>
                <a:gd name="T7" fmla="*/ 1663 h 5219"/>
                <a:gd name="T8" fmla="*/ 340 w 1509"/>
                <a:gd name="T9" fmla="*/ 1856 h 5219"/>
                <a:gd name="T10" fmla="*/ 313 w 1509"/>
                <a:gd name="T11" fmla="*/ 2091 h 5219"/>
                <a:gd name="T12" fmla="*/ 1490 w 1509"/>
                <a:gd name="T13" fmla="*/ 1750 h 5219"/>
                <a:gd name="T14" fmla="*/ 1407 w 1509"/>
                <a:gd name="T15" fmla="*/ 974 h 5219"/>
                <a:gd name="T16" fmla="*/ 1024 w 1509"/>
                <a:gd name="T17" fmla="*/ 752 h 5219"/>
                <a:gd name="T18" fmla="*/ 958 w 1509"/>
                <a:gd name="T19" fmla="*/ 703 h 5219"/>
                <a:gd name="T20" fmla="*/ 951 w 1509"/>
                <a:gd name="T21" fmla="*/ 689 h 5219"/>
                <a:gd name="T22" fmla="*/ 987 w 1509"/>
                <a:gd name="T23" fmla="*/ 572 h 5219"/>
                <a:gd name="T24" fmla="*/ 1070 w 1509"/>
                <a:gd name="T25" fmla="*/ 435 h 5219"/>
                <a:gd name="T26" fmla="*/ 760 w 1509"/>
                <a:gd name="T27" fmla="*/ 12 h 5219"/>
                <a:gd name="T28" fmla="*/ 553 w 1509"/>
                <a:gd name="T29" fmla="*/ 385 h 5219"/>
                <a:gd name="T30" fmla="*/ 572 w 1509"/>
                <a:gd name="T31" fmla="*/ 509 h 5219"/>
                <a:gd name="T32" fmla="*/ 616 w 1509"/>
                <a:gd name="T33" fmla="*/ 611 h 5219"/>
                <a:gd name="T34" fmla="*/ 604 w 1509"/>
                <a:gd name="T35" fmla="*/ 703 h 5219"/>
                <a:gd name="T36" fmla="*/ 582 w 1509"/>
                <a:gd name="T37" fmla="*/ 725 h 5219"/>
                <a:gd name="T38" fmla="*/ 415 w 1509"/>
                <a:gd name="T39" fmla="*/ 818 h 5219"/>
                <a:gd name="T40" fmla="*/ 178 w 1509"/>
                <a:gd name="T41" fmla="*/ 891 h 5219"/>
                <a:gd name="T42" fmla="*/ 23 w 1509"/>
                <a:gd name="T43" fmla="*/ 1750 h 5219"/>
                <a:gd name="T44" fmla="*/ 7 w 1509"/>
                <a:gd name="T45" fmla="*/ 1850 h 5219"/>
                <a:gd name="T46" fmla="*/ 113 w 1509"/>
                <a:gd name="T47" fmla="*/ 2578 h 5219"/>
                <a:gd name="T48" fmla="*/ 162 w 1509"/>
                <a:gd name="T49" fmla="*/ 2637 h 5219"/>
                <a:gd name="T50" fmla="*/ 219 w 1509"/>
                <a:gd name="T51" fmla="*/ 2699 h 5219"/>
                <a:gd name="T52" fmla="*/ 256 w 1509"/>
                <a:gd name="T53" fmla="*/ 2992 h 5219"/>
                <a:gd name="T54" fmla="*/ 323 w 1509"/>
                <a:gd name="T55" fmla="*/ 4262 h 5219"/>
                <a:gd name="T56" fmla="*/ 420 w 1509"/>
                <a:gd name="T57" fmla="*/ 4797 h 5219"/>
                <a:gd name="T58" fmla="*/ 408 w 1509"/>
                <a:gd name="T59" fmla="*/ 4964 h 5219"/>
                <a:gd name="T60" fmla="*/ 428 w 1509"/>
                <a:gd name="T61" fmla="*/ 4974 h 5219"/>
                <a:gd name="T62" fmla="*/ 198 w 1509"/>
                <a:gd name="T63" fmla="*/ 5137 h 5219"/>
                <a:gd name="T64" fmla="*/ 193 w 1509"/>
                <a:gd name="T65" fmla="*/ 5199 h 5219"/>
                <a:gd name="T66" fmla="*/ 572 w 1509"/>
                <a:gd name="T67" fmla="*/ 5163 h 5219"/>
                <a:gd name="T68" fmla="*/ 782 w 1509"/>
                <a:gd name="T69" fmla="*/ 5137 h 5219"/>
                <a:gd name="T70" fmla="*/ 771 w 1509"/>
                <a:gd name="T71" fmla="*/ 5069 h 5219"/>
                <a:gd name="T72" fmla="*/ 726 w 1509"/>
                <a:gd name="T73" fmla="*/ 4918 h 5219"/>
                <a:gd name="T74" fmla="*/ 722 w 1509"/>
                <a:gd name="T75" fmla="*/ 4916 h 5219"/>
                <a:gd name="T76" fmla="*/ 728 w 1509"/>
                <a:gd name="T77" fmla="*/ 4779 h 5219"/>
                <a:gd name="T78" fmla="*/ 666 w 1509"/>
                <a:gd name="T79" fmla="*/ 4007 h 5219"/>
                <a:gd name="T80" fmla="*/ 663 w 1509"/>
                <a:gd name="T81" fmla="*/ 3618 h 5219"/>
                <a:gd name="T82" fmla="*/ 800 w 1509"/>
                <a:gd name="T83" fmla="*/ 3016 h 5219"/>
                <a:gd name="T84" fmla="*/ 871 w 1509"/>
                <a:gd name="T85" fmla="*/ 4045 h 5219"/>
                <a:gd name="T86" fmla="*/ 814 w 1509"/>
                <a:gd name="T87" fmla="*/ 4794 h 5219"/>
                <a:gd name="T88" fmla="*/ 812 w 1509"/>
                <a:gd name="T89" fmla="*/ 4961 h 5219"/>
                <a:gd name="T90" fmla="*/ 848 w 1509"/>
                <a:gd name="T91" fmla="*/ 5082 h 5219"/>
                <a:gd name="T92" fmla="*/ 837 w 1509"/>
                <a:gd name="T93" fmla="*/ 5152 h 5219"/>
                <a:gd name="T94" fmla="*/ 848 w 1509"/>
                <a:gd name="T95" fmla="*/ 5206 h 5219"/>
                <a:gd name="T96" fmla="*/ 1164 w 1509"/>
                <a:gd name="T97" fmla="*/ 5189 h 5219"/>
                <a:gd name="T98" fmla="*/ 1132 w 1509"/>
                <a:gd name="T99" fmla="*/ 5107 h 5219"/>
                <a:gd name="T100" fmla="*/ 1072 w 1509"/>
                <a:gd name="T101" fmla="*/ 4968 h 5219"/>
                <a:gd name="T102" fmla="*/ 1150 w 1509"/>
                <a:gd name="T103" fmla="*/ 4807 h 5219"/>
                <a:gd name="T104" fmla="*/ 1192 w 1509"/>
                <a:gd name="T105" fmla="*/ 4642 h 5219"/>
                <a:gd name="T106" fmla="*/ 1230 w 1509"/>
                <a:gd name="T107" fmla="*/ 3839 h 5219"/>
                <a:gd name="T108" fmla="*/ 1337 w 1509"/>
                <a:gd name="T109" fmla="*/ 2794 h 5219"/>
                <a:gd name="T110" fmla="*/ 1378 w 1509"/>
                <a:gd name="T111" fmla="*/ 2625 h 5219"/>
                <a:gd name="T112" fmla="*/ 1410 w 1509"/>
                <a:gd name="T113" fmla="*/ 2627 h 5219"/>
                <a:gd name="T114" fmla="*/ 1424 w 1509"/>
                <a:gd name="T115" fmla="*/ 2555 h 5219"/>
                <a:gd name="T116" fmla="*/ 1494 w 1509"/>
                <a:gd name="T117" fmla="*/ 1846 h 5219"/>
                <a:gd name="T118" fmla="*/ 1490 w 1509"/>
                <a:gd name="T119" fmla="*/ 1750 h 5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09" h="5219">
                  <a:moveTo>
                    <a:pt x="603" y="705"/>
                  </a:moveTo>
                  <a:lnTo>
                    <a:pt x="603" y="705"/>
                  </a:lnTo>
                  <a:cubicBezTo>
                    <a:pt x="603" y="707"/>
                    <a:pt x="603" y="708"/>
                    <a:pt x="602" y="710"/>
                  </a:cubicBezTo>
                  <a:lnTo>
                    <a:pt x="602" y="710"/>
                  </a:lnTo>
                  <a:lnTo>
                    <a:pt x="602" y="710"/>
                  </a:lnTo>
                  <a:cubicBezTo>
                    <a:pt x="602" y="707"/>
                    <a:pt x="603" y="706"/>
                    <a:pt x="603" y="705"/>
                  </a:cubicBezTo>
                  <a:close/>
                  <a:moveTo>
                    <a:pt x="305" y="1883"/>
                  </a:moveTo>
                  <a:lnTo>
                    <a:pt x="305" y="1883"/>
                  </a:lnTo>
                  <a:cubicBezTo>
                    <a:pt x="307" y="1872"/>
                    <a:pt x="302" y="1869"/>
                    <a:pt x="305" y="1858"/>
                  </a:cubicBezTo>
                  <a:lnTo>
                    <a:pt x="305" y="1858"/>
                  </a:lnTo>
                  <a:cubicBezTo>
                    <a:pt x="308" y="1848"/>
                    <a:pt x="315" y="1841"/>
                    <a:pt x="321" y="1829"/>
                  </a:cubicBezTo>
                  <a:lnTo>
                    <a:pt x="321" y="1829"/>
                  </a:lnTo>
                  <a:cubicBezTo>
                    <a:pt x="326" y="1817"/>
                    <a:pt x="318" y="1795"/>
                    <a:pt x="321" y="1774"/>
                  </a:cubicBezTo>
                  <a:lnTo>
                    <a:pt x="321" y="1774"/>
                  </a:lnTo>
                  <a:cubicBezTo>
                    <a:pt x="323" y="1755"/>
                    <a:pt x="332" y="1661"/>
                    <a:pt x="332" y="1663"/>
                  </a:cubicBezTo>
                  <a:lnTo>
                    <a:pt x="332" y="1663"/>
                  </a:lnTo>
                  <a:cubicBezTo>
                    <a:pt x="330" y="1683"/>
                    <a:pt x="353" y="1771"/>
                    <a:pt x="350" y="1790"/>
                  </a:cubicBezTo>
                  <a:lnTo>
                    <a:pt x="350" y="1790"/>
                  </a:lnTo>
                  <a:cubicBezTo>
                    <a:pt x="346" y="1810"/>
                    <a:pt x="343" y="1816"/>
                    <a:pt x="340" y="1856"/>
                  </a:cubicBezTo>
                  <a:lnTo>
                    <a:pt x="340" y="1856"/>
                  </a:lnTo>
                  <a:cubicBezTo>
                    <a:pt x="337" y="1897"/>
                    <a:pt x="337" y="1944"/>
                    <a:pt x="332" y="1970"/>
                  </a:cubicBezTo>
                  <a:lnTo>
                    <a:pt x="332" y="1970"/>
                  </a:lnTo>
                  <a:cubicBezTo>
                    <a:pt x="326" y="1996"/>
                    <a:pt x="313" y="2091"/>
                    <a:pt x="313" y="2091"/>
                  </a:cubicBezTo>
                  <a:lnTo>
                    <a:pt x="313" y="2091"/>
                  </a:lnTo>
                  <a:cubicBezTo>
                    <a:pt x="311" y="2064"/>
                    <a:pt x="297" y="1922"/>
                    <a:pt x="304" y="1911"/>
                  </a:cubicBezTo>
                  <a:lnTo>
                    <a:pt x="304" y="1911"/>
                  </a:lnTo>
                  <a:cubicBezTo>
                    <a:pt x="312" y="1898"/>
                    <a:pt x="304" y="1894"/>
                    <a:pt x="305" y="1883"/>
                  </a:cubicBezTo>
                  <a:close/>
                  <a:moveTo>
                    <a:pt x="1490" y="1750"/>
                  </a:moveTo>
                  <a:lnTo>
                    <a:pt x="1490" y="1750"/>
                  </a:lnTo>
                  <a:cubicBezTo>
                    <a:pt x="1494" y="1732"/>
                    <a:pt x="1497" y="1712"/>
                    <a:pt x="1494" y="1697"/>
                  </a:cubicBezTo>
                  <a:lnTo>
                    <a:pt x="1494" y="1697"/>
                  </a:lnTo>
                  <a:cubicBezTo>
                    <a:pt x="1492" y="1683"/>
                    <a:pt x="1439" y="1117"/>
                    <a:pt x="1407" y="974"/>
                  </a:cubicBezTo>
                  <a:lnTo>
                    <a:pt x="1407" y="974"/>
                  </a:lnTo>
                  <a:cubicBezTo>
                    <a:pt x="1376" y="832"/>
                    <a:pt x="1353" y="867"/>
                    <a:pt x="1353" y="867"/>
                  </a:cubicBezTo>
                  <a:lnTo>
                    <a:pt x="1353" y="867"/>
                  </a:lnTo>
                  <a:cubicBezTo>
                    <a:pt x="1353" y="867"/>
                    <a:pt x="1049" y="775"/>
                    <a:pt x="1024" y="752"/>
                  </a:cubicBezTo>
                  <a:lnTo>
                    <a:pt x="1024" y="752"/>
                  </a:lnTo>
                  <a:cubicBezTo>
                    <a:pt x="999" y="730"/>
                    <a:pt x="962" y="694"/>
                    <a:pt x="958" y="703"/>
                  </a:cubicBezTo>
                  <a:lnTo>
                    <a:pt x="958" y="703"/>
                  </a:lnTo>
                  <a:lnTo>
                    <a:pt x="958" y="703"/>
                  </a:lnTo>
                  <a:lnTo>
                    <a:pt x="958" y="703"/>
                  </a:lnTo>
                  <a:cubicBezTo>
                    <a:pt x="956" y="693"/>
                    <a:pt x="953" y="687"/>
                    <a:pt x="952" y="685"/>
                  </a:cubicBezTo>
                  <a:lnTo>
                    <a:pt x="952" y="685"/>
                  </a:lnTo>
                  <a:cubicBezTo>
                    <a:pt x="952" y="684"/>
                    <a:pt x="952" y="686"/>
                    <a:pt x="951" y="689"/>
                  </a:cubicBezTo>
                  <a:lnTo>
                    <a:pt x="951" y="689"/>
                  </a:lnTo>
                  <a:cubicBezTo>
                    <a:pt x="949" y="664"/>
                    <a:pt x="952" y="646"/>
                    <a:pt x="952" y="646"/>
                  </a:cubicBezTo>
                  <a:lnTo>
                    <a:pt x="952" y="646"/>
                  </a:lnTo>
                  <a:cubicBezTo>
                    <a:pt x="964" y="628"/>
                    <a:pt x="987" y="572"/>
                    <a:pt x="987" y="572"/>
                  </a:cubicBezTo>
                  <a:lnTo>
                    <a:pt x="987" y="572"/>
                  </a:lnTo>
                  <a:cubicBezTo>
                    <a:pt x="1016" y="566"/>
                    <a:pt x="1016" y="531"/>
                    <a:pt x="1046" y="493"/>
                  </a:cubicBezTo>
                  <a:lnTo>
                    <a:pt x="1046" y="493"/>
                  </a:lnTo>
                  <a:cubicBezTo>
                    <a:pt x="1076" y="456"/>
                    <a:pt x="1070" y="435"/>
                    <a:pt x="1070" y="435"/>
                  </a:cubicBezTo>
                  <a:lnTo>
                    <a:pt x="1070" y="435"/>
                  </a:lnTo>
                  <a:cubicBezTo>
                    <a:pt x="1118" y="388"/>
                    <a:pt x="1115" y="314"/>
                    <a:pt x="1115" y="314"/>
                  </a:cubicBezTo>
                  <a:lnTo>
                    <a:pt x="1115" y="314"/>
                  </a:lnTo>
                  <a:cubicBezTo>
                    <a:pt x="1090" y="86"/>
                    <a:pt x="889" y="24"/>
                    <a:pt x="760" y="12"/>
                  </a:cubicBezTo>
                  <a:lnTo>
                    <a:pt x="760" y="12"/>
                  </a:lnTo>
                  <a:cubicBezTo>
                    <a:pt x="630" y="0"/>
                    <a:pt x="584" y="137"/>
                    <a:pt x="565" y="192"/>
                  </a:cubicBezTo>
                  <a:lnTo>
                    <a:pt x="565" y="192"/>
                  </a:lnTo>
                  <a:cubicBezTo>
                    <a:pt x="545" y="246"/>
                    <a:pt x="553" y="385"/>
                    <a:pt x="553" y="385"/>
                  </a:cubicBezTo>
                  <a:lnTo>
                    <a:pt x="553" y="385"/>
                  </a:lnTo>
                  <a:cubicBezTo>
                    <a:pt x="524" y="392"/>
                    <a:pt x="557" y="459"/>
                    <a:pt x="564" y="475"/>
                  </a:cubicBezTo>
                  <a:lnTo>
                    <a:pt x="564" y="475"/>
                  </a:lnTo>
                  <a:cubicBezTo>
                    <a:pt x="571" y="491"/>
                    <a:pt x="570" y="488"/>
                    <a:pt x="572" y="509"/>
                  </a:cubicBezTo>
                  <a:lnTo>
                    <a:pt x="572" y="509"/>
                  </a:lnTo>
                  <a:cubicBezTo>
                    <a:pt x="574" y="529"/>
                    <a:pt x="603" y="543"/>
                    <a:pt x="603" y="543"/>
                  </a:cubicBezTo>
                  <a:lnTo>
                    <a:pt x="603" y="543"/>
                  </a:lnTo>
                  <a:cubicBezTo>
                    <a:pt x="602" y="558"/>
                    <a:pt x="613" y="599"/>
                    <a:pt x="616" y="611"/>
                  </a:cubicBezTo>
                  <a:lnTo>
                    <a:pt x="616" y="611"/>
                  </a:lnTo>
                  <a:cubicBezTo>
                    <a:pt x="619" y="623"/>
                    <a:pt x="616" y="682"/>
                    <a:pt x="616" y="682"/>
                  </a:cubicBezTo>
                  <a:lnTo>
                    <a:pt x="616" y="682"/>
                  </a:lnTo>
                  <a:cubicBezTo>
                    <a:pt x="612" y="680"/>
                    <a:pt x="607" y="691"/>
                    <a:pt x="604" y="703"/>
                  </a:cubicBezTo>
                  <a:lnTo>
                    <a:pt x="604" y="703"/>
                  </a:lnTo>
                  <a:cubicBezTo>
                    <a:pt x="603" y="703"/>
                    <a:pt x="602" y="703"/>
                    <a:pt x="601" y="703"/>
                  </a:cubicBezTo>
                  <a:lnTo>
                    <a:pt x="601" y="703"/>
                  </a:lnTo>
                  <a:cubicBezTo>
                    <a:pt x="601" y="703"/>
                    <a:pt x="596" y="705"/>
                    <a:pt x="582" y="725"/>
                  </a:cubicBezTo>
                  <a:lnTo>
                    <a:pt x="582" y="725"/>
                  </a:lnTo>
                  <a:cubicBezTo>
                    <a:pt x="567" y="745"/>
                    <a:pt x="550" y="765"/>
                    <a:pt x="537" y="771"/>
                  </a:cubicBezTo>
                  <a:lnTo>
                    <a:pt x="537" y="771"/>
                  </a:lnTo>
                  <a:cubicBezTo>
                    <a:pt x="524" y="778"/>
                    <a:pt x="453" y="804"/>
                    <a:pt x="415" y="818"/>
                  </a:cubicBezTo>
                  <a:lnTo>
                    <a:pt x="415" y="818"/>
                  </a:lnTo>
                  <a:cubicBezTo>
                    <a:pt x="378" y="832"/>
                    <a:pt x="199" y="890"/>
                    <a:pt x="194" y="889"/>
                  </a:cubicBezTo>
                  <a:lnTo>
                    <a:pt x="194" y="889"/>
                  </a:lnTo>
                  <a:cubicBezTo>
                    <a:pt x="189" y="888"/>
                    <a:pt x="184" y="887"/>
                    <a:pt x="178" y="891"/>
                  </a:cubicBezTo>
                  <a:lnTo>
                    <a:pt x="178" y="891"/>
                  </a:lnTo>
                  <a:cubicBezTo>
                    <a:pt x="172" y="895"/>
                    <a:pt x="156" y="902"/>
                    <a:pt x="129" y="988"/>
                  </a:cubicBezTo>
                  <a:lnTo>
                    <a:pt x="129" y="988"/>
                  </a:lnTo>
                  <a:cubicBezTo>
                    <a:pt x="101" y="1075"/>
                    <a:pt x="30" y="1733"/>
                    <a:pt x="23" y="1750"/>
                  </a:cubicBezTo>
                  <a:lnTo>
                    <a:pt x="23" y="1750"/>
                  </a:lnTo>
                  <a:cubicBezTo>
                    <a:pt x="17" y="1766"/>
                    <a:pt x="5" y="1791"/>
                    <a:pt x="7" y="1807"/>
                  </a:cubicBezTo>
                  <a:lnTo>
                    <a:pt x="7" y="1807"/>
                  </a:lnTo>
                  <a:cubicBezTo>
                    <a:pt x="10" y="1823"/>
                    <a:pt x="0" y="1837"/>
                    <a:pt x="7" y="1850"/>
                  </a:cubicBezTo>
                  <a:lnTo>
                    <a:pt x="7" y="1850"/>
                  </a:lnTo>
                  <a:cubicBezTo>
                    <a:pt x="14" y="1864"/>
                    <a:pt x="7" y="1882"/>
                    <a:pt x="17" y="1914"/>
                  </a:cubicBezTo>
                  <a:lnTo>
                    <a:pt x="17" y="1914"/>
                  </a:lnTo>
                  <a:cubicBezTo>
                    <a:pt x="25" y="1945"/>
                    <a:pt x="78" y="2447"/>
                    <a:pt x="113" y="2578"/>
                  </a:cubicBezTo>
                  <a:lnTo>
                    <a:pt x="113" y="2578"/>
                  </a:lnTo>
                  <a:cubicBezTo>
                    <a:pt x="113" y="2578"/>
                    <a:pt x="123" y="2576"/>
                    <a:pt x="138" y="2572"/>
                  </a:cubicBezTo>
                  <a:lnTo>
                    <a:pt x="138" y="2572"/>
                  </a:lnTo>
                  <a:cubicBezTo>
                    <a:pt x="143" y="2592"/>
                    <a:pt x="155" y="2638"/>
                    <a:pt x="162" y="2637"/>
                  </a:cubicBezTo>
                  <a:lnTo>
                    <a:pt x="162" y="2637"/>
                  </a:lnTo>
                  <a:cubicBezTo>
                    <a:pt x="165" y="2637"/>
                    <a:pt x="178" y="2635"/>
                    <a:pt x="196" y="2630"/>
                  </a:cubicBezTo>
                  <a:lnTo>
                    <a:pt x="196" y="2630"/>
                  </a:lnTo>
                  <a:cubicBezTo>
                    <a:pt x="199" y="2644"/>
                    <a:pt x="206" y="2676"/>
                    <a:pt x="219" y="2699"/>
                  </a:cubicBezTo>
                  <a:lnTo>
                    <a:pt x="219" y="2699"/>
                  </a:lnTo>
                  <a:cubicBezTo>
                    <a:pt x="234" y="2726"/>
                    <a:pt x="253" y="2760"/>
                    <a:pt x="274" y="2782"/>
                  </a:cubicBezTo>
                  <a:lnTo>
                    <a:pt x="274" y="2782"/>
                  </a:lnTo>
                  <a:cubicBezTo>
                    <a:pt x="266" y="2877"/>
                    <a:pt x="259" y="2959"/>
                    <a:pt x="256" y="2992"/>
                  </a:cubicBezTo>
                  <a:lnTo>
                    <a:pt x="256" y="2992"/>
                  </a:lnTo>
                  <a:cubicBezTo>
                    <a:pt x="247" y="3089"/>
                    <a:pt x="250" y="3700"/>
                    <a:pt x="256" y="3743"/>
                  </a:cubicBezTo>
                  <a:lnTo>
                    <a:pt x="256" y="3743"/>
                  </a:lnTo>
                  <a:cubicBezTo>
                    <a:pt x="262" y="3785"/>
                    <a:pt x="317" y="4217"/>
                    <a:pt x="323" y="4262"/>
                  </a:cubicBezTo>
                  <a:lnTo>
                    <a:pt x="323" y="4262"/>
                  </a:lnTo>
                  <a:cubicBezTo>
                    <a:pt x="329" y="4308"/>
                    <a:pt x="408" y="4745"/>
                    <a:pt x="420" y="4761"/>
                  </a:cubicBezTo>
                  <a:lnTo>
                    <a:pt x="420" y="4761"/>
                  </a:lnTo>
                  <a:cubicBezTo>
                    <a:pt x="433" y="4776"/>
                    <a:pt x="435" y="4781"/>
                    <a:pt x="420" y="4797"/>
                  </a:cubicBezTo>
                  <a:lnTo>
                    <a:pt x="420" y="4797"/>
                  </a:lnTo>
                  <a:cubicBezTo>
                    <a:pt x="405" y="4813"/>
                    <a:pt x="394" y="4852"/>
                    <a:pt x="405" y="4895"/>
                  </a:cubicBezTo>
                  <a:lnTo>
                    <a:pt x="405" y="4895"/>
                  </a:lnTo>
                  <a:cubicBezTo>
                    <a:pt x="415" y="4937"/>
                    <a:pt x="399" y="4968"/>
                    <a:pt x="408" y="4964"/>
                  </a:cubicBezTo>
                  <a:lnTo>
                    <a:pt x="408" y="4964"/>
                  </a:lnTo>
                  <a:cubicBezTo>
                    <a:pt x="415" y="4963"/>
                    <a:pt x="422" y="4954"/>
                    <a:pt x="440" y="4948"/>
                  </a:cubicBezTo>
                  <a:lnTo>
                    <a:pt x="440" y="4948"/>
                  </a:lnTo>
                  <a:cubicBezTo>
                    <a:pt x="438" y="4955"/>
                    <a:pt x="435" y="4963"/>
                    <a:pt x="428" y="4974"/>
                  </a:cubicBezTo>
                  <a:lnTo>
                    <a:pt x="428" y="4974"/>
                  </a:lnTo>
                  <a:cubicBezTo>
                    <a:pt x="414" y="4998"/>
                    <a:pt x="358" y="5044"/>
                    <a:pt x="318" y="5075"/>
                  </a:cubicBezTo>
                  <a:lnTo>
                    <a:pt x="318" y="5075"/>
                  </a:lnTo>
                  <a:cubicBezTo>
                    <a:pt x="277" y="5106"/>
                    <a:pt x="218" y="5122"/>
                    <a:pt x="198" y="5137"/>
                  </a:cubicBezTo>
                  <a:lnTo>
                    <a:pt x="198" y="5137"/>
                  </a:lnTo>
                  <a:cubicBezTo>
                    <a:pt x="178" y="5152"/>
                    <a:pt x="184" y="5178"/>
                    <a:pt x="181" y="5182"/>
                  </a:cubicBezTo>
                  <a:lnTo>
                    <a:pt x="181" y="5182"/>
                  </a:lnTo>
                  <a:cubicBezTo>
                    <a:pt x="177" y="5187"/>
                    <a:pt x="165" y="5196"/>
                    <a:pt x="193" y="5199"/>
                  </a:cubicBezTo>
                  <a:lnTo>
                    <a:pt x="193" y="5199"/>
                  </a:lnTo>
                  <a:cubicBezTo>
                    <a:pt x="221" y="5203"/>
                    <a:pt x="373" y="5213"/>
                    <a:pt x="445" y="5212"/>
                  </a:cubicBezTo>
                  <a:lnTo>
                    <a:pt x="445" y="5212"/>
                  </a:lnTo>
                  <a:cubicBezTo>
                    <a:pt x="518" y="5210"/>
                    <a:pt x="555" y="5180"/>
                    <a:pt x="572" y="5163"/>
                  </a:cubicBezTo>
                  <a:lnTo>
                    <a:pt x="572" y="5163"/>
                  </a:lnTo>
                  <a:cubicBezTo>
                    <a:pt x="590" y="5147"/>
                    <a:pt x="617" y="5165"/>
                    <a:pt x="646" y="5169"/>
                  </a:cubicBezTo>
                  <a:lnTo>
                    <a:pt x="646" y="5169"/>
                  </a:lnTo>
                  <a:cubicBezTo>
                    <a:pt x="675" y="5174"/>
                    <a:pt x="782" y="5137"/>
                    <a:pt x="782" y="5137"/>
                  </a:cubicBezTo>
                  <a:lnTo>
                    <a:pt x="782" y="5137"/>
                  </a:lnTo>
                  <a:cubicBezTo>
                    <a:pt x="782" y="5137"/>
                    <a:pt x="778" y="5091"/>
                    <a:pt x="778" y="5079"/>
                  </a:cubicBezTo>
                  <a:lnTo>
                    <a:pt x="778" y="5079"/>
                  </a:lnTo>
                  <a:cubicBezTo>
                    <a:pt x="778" y="5069"/>
                    <a:pt x="771" y="5069"/>
                    <a:pt x="771" y="5069"/>
                  </a:cubicBezTo>
                  <a:lnTo>
                    <a:pt x="771" y="5069"/>
                  </a:lnTo>
                  <a:cubicBezTo>
                    <a:pt x="776" y="5044"/>
                    <a:pt x="771" y="5004"/>
                    <a:pt x="765" y="4981"/>
                  </a:cubicBezTo>
                  <a:lnTo>
                    <a:pt x="765" y="4981"/>
                  </a:lnTo>
                  <a:cubicBezTo>
                    <a:pt x="758" y="4957"/>
                    <a:pt x="726" y="4918"/>
                    <a:pt x="726" y="4918"/>
                  </a:cubicBezTo>
                  <a:lnTo>
                    <a:pt x="726" y="4918"/>
                  </a:lnTo>
                  <a:cubicBezTo>
                    <a:pt x="723" y="4920"/>
                    <a:pt x="718" y="4920"/>
                    <a:pt x="715" y="4921"/>
                  </a:cubicBezTo>
                  <a:lnTo>
                    <a:pt x="715" y="4921"/>
                  </a:lnTo>
                  <a:cubicBezTo>
                    <a:pt x="718" y="4919"/>
                    <a:pt x="720" y="4917"/>
                    <a:pt x="722" y="4916"/>
                  </a:cubicBezTo>
                  <a:lnTo>
                    <a:pt x="722" y="4916"/>
                  </a:lnTo>
                  <a:cubicBezTo>
                    <a:pt x="726" y="4913"/>
                    <a:pt x="729" y="4908"/>
                    <a:pt x="729" y="4903"/>
                  </a:cubicBezTo>
                  <a:lnTo>
                    <a:pt x="729" y="4903"/>
                  </a:lnTo>
                  <a:cubicBezTo>
                    <a:pt x="730" y="4878"/>
                    <a:pt x="734" y="4804"/>
                    <a:pt x="728" y="4779"/>
                  </a:cubicBezTo>
                  <a:lnTo>
                    <a:pt x="728" y="4779"/>
                  </a:lnTo>
                  <a:cubicBezTo>
                    <a:pt x="723" y="4748"/>
                    <a:pt x="689" y="4689"/>
                    <a:pt x="694" y="4663"/>
                  </a:cubicBezTo>
                  <a:lnTo>
                    <a:pt x="694" y="4663"/>
                  </a:lnTo>
                  <a:cubicBezTo>
                    <a:pt x="698" y="4637"/>
                    <a:pt x="677" y="4107"/>
                    <a:pt x="666" y="4007"/>
                  </a:cubicBezTo>
                  <a:lnTo>
                    <a:pt x="666" y="4007"/>
                  </a:lnTo>
                  <a:cubicBezTo>
                    <a:pt x="656" y="3907"/>
                    <a:pt x="616" y="3824"/>
                    <a:pt x="622" y="3801"/>
                  </a:cubicBezTo>
                  <a:lnTo>
                    <a:pt x="622" y="3801"/>
                  </a:lnTo>
                  <a:cubicBezTo>
                    <a:pt x="628" y="3779"/>
                    <a:pt x="648" y="3663"/>
                    <a:pt x="663" y="3618"/>
                  </a:cubicBezTo>
                  <a:lnTo>
                    <a:pt x="663" y="3618"/>
                  </a:lnTo>
                  <a:cubicBezTo>
                    <a:pt x="678" y="3572"/>
                    <a:pt x="673" y="3522"/>
                    <a:pt x="684" y="3457"/>
                  </a:cubicBezTo>
                  <a:lnTo>
                    <a:pt x="684" y="3457"/>
                  </a:lnTo>
                  <a:cubicBezTo>
                    <a:pt x="697" y="3392"/>
                    <a:pt x="794" y="3024"/>
                    <a:pt x="800" y="3016"/>
                  </a:cubicBezTo>
                  <a:lnTo>
                    <a:pt x="800" y="3016"/>
                  </a:lnTo>
                  <a:cubicBezTo>
                    <a:pt x="806" y="3009"/>
                    <a:pt x="849" y="3215"/>
                    <a:pt x="861" y="3387"/>
                  </a:cubicBezTo>
                  <a:lnTo>
                    <a:pt x="861" y="3387"/>
                  </a:lnTo>
                  <a:cubicBezTo>
                    <a:pt x="873" y="3559"/>
                    <a:pt x="868" y="3952"/>
                    <a:pt x="871" y="4045"/>
                  </a:cubicBezTo>
                  <a:lnTo>
                    <a:pt x="871" y="4045"/>
                  </a:lnTo>
                  <a:cubicBezTo>
                    <a:pt x="875" y="4137"/>
                    <a:pt x="863" y="4522"/>
                    <a:pt x="871" y="4567"/>
                  </a:cubicBezTo>
                  <a:lnTo>
                    <a:pt x="871" y="4567"/>
                  </a:lnTo>
                  <a:cubicBezTo>
                    <a:pt x="871" y="4583"/>
                    <a:pt x="829" y="4720"/>
                    <a:pt x="814" y="4794"/>
                  </a:cubicBezTo>
                  <a:lnTo>
                    <a:pt x="814" y="4794"/>
                  </a:lnTo>
                  <a:cubicBezTo>
                    <a:pt x="798" y="4869"/>
                    <a:pt x="794" y="4883"/>
                    <a:pt x="797" y="4903"/>
                  </a:cubicBezTo>
                  <a:lnTo>
                    <a:pt x="797" y="4903"/>
                  </a:lnTo>
                  <a:cubicBezTo>
                    <a:pt x="800" y="4923"/>
                    <a:pt x="806" y="4963"/>
                    <a:pt x="812" y="4961"/>
                  </a:cubicBezTo>
                  <a:lnTo>
                    <a:pt x="812" y="4961"/>
                  </a:lnTo>
                  <a:cubicBezTo>
                    <a:pt x="815" y="4960"/>
                    <a:pt x="825" y="4954"/>
                    <a:pt x="840" y="4948"/>
                  </a:cubicBezTo>
                  <a:lnTo>
                    <a:pt x="840" y="4948"/>
                  </a:lnTo>
                  <a:cubicBezTo>
                    <a:pt x="835" y="4981"/>
                    <a:pt x="826" y="5056"/>
                    <a:pt x="848" y="5082"/>
                  </a:cubicBezTo>
                  <a:lnTo>
                    <a:pt x="848" y="5082"/>
                  </a:lnTo>
                  <a:cubicBezTo>
                    <a:pt x="848" y="5082"/>
                    <a:pt x="843" y="5084"/>
                    <a:pt x="841" y="5089"/>
                  </a:cubicBezTo>
                  <a:lnTo>
                    <a:pt x="841" y="5089"/>
                  </a:lnTo>
                  <a:cubicBezTo>
                    <a:pt x="839" y="5096"/>
                    <a:pt x="837" y="5148"/>
                    <a:pt x="837" y="5152"/>
                  </a:cubicBezTo>
                  <a:lnTo>
                    <a:pt x="837" y="5152"/>
                  </a:lnTo>
                  <a:cubicBezTo>
                    <a:pt x="838" y="5156"/>
                    <a:pt x="841" y="5160"/>
                    <a:pt x="844" y="5168"/>
                  </a:cubicBezTo>
                  <a:lnTo>
                    <a:pt x="844" y="5168"/>
                  </a:lnTo>
                  <a:cubicBezTo>
                    <a:pt x="847" y="5177"/>
                    <a:pt x="832" y="5198"/>
                    <a:pt x="848" y="5206"/>
                  </a:cubicBezTo>
                  <a:lnTo>
                    <a:pt x="848" y="5206"/>
                  </a:lnTo>
                  <a:cubicBezTo>
                    <a:pt x="863" y="5215"/>
                    <a:pt x="1083" y="5218"/>
                    <a:pt x="1120" y="5210"/>
                  </a:cubicBezTo>
                  <a:lnTo>
                    <a:pt x="1120" y="5210"/>
                  </a:lnTo>
                  <a:cubicBezTo>
                    <a:pt x="1158" y="5202"/>
                    <a:pt x="1163" y="5194"/>
                    <a:pt x="1164" y="5189"/>
                  </a:cubicBezTo>
                  <a:lnTo>
                    <a:pt x="1164" y="5189"/>
                  </a:lnTo>
                  <a:cubicBezTo>
                    <a:pt x="1164" y="5185"/>
                    <a:pt x="1161" y="5166"/>
                    <a:pt x="1152" y="5163"/>
                  </a:cubicBezTo>
                  <a:lnTo>
                    <a:pt x="1152" y="5163"/>
                  </a:lnTo>
                  <a:cubicBezTo>
                    <a:pt x="1152" y="5163"/>
                    <a:pt x="1155" y="5138"/>
                    <a:pt x="1132" y="5107"/>
                  </a:cubicBezTo>
                  <a:lnTo>
                    <a:pt x="1132" y="5107"/>
                  </a:lnTo>
                  <a:cubicBezTo>
                    <a:pt x="1108" y="5077"/>
                    <a:pt x="1073" y="5017"/>
                    <a:pt x="1073" y="4980"/>
                  </a:cubicBezTo>
                  <a:lnTo>
                    <a:pt x="1073" y="4980"/>
                  </a:lnTo>
                  <a:cubicBezTo>
                    <a:pt x="1073" y="4975"/>
                    <a:pt x="1073" y="4971"/>
                    <a:pt x="1072" y="4968"/>
                  </a:cubicBezTo>
                  <a:lnTo>
                    <a:pt x="1072" y="4968"/>
                  </a:lnTo>
                  <a:cubicBezTo>
                    <a:pt x="1080" y="4959"/>
                    <a:pt x="1091" y="4944"/>
                    <a:pt x="1107" y="4922"/>
                  </a:cubicBezTo>
                  <a:lnTo>
                    <a:pt x="1107" y="4922"/>
                  </a:lnTo>
                  <a:cubicBezTo>
                    <a:pt x="1137" y="4877"/>
                    <a:pt x="1136" y="4838"/>
                    <a:pt x="1150" y="4807"/>
                  </a:cubicBezTo>
                  <a:lnTo>
                    <a:pt x="1150" y="4807"/>
                  </a:lnTo>
                  <a:cubicBezTo>
                    <a:pt x="1163" y="4777"/>
                    <a:pt x="1176" y="4774"/>
                    <a:pt x="1176" y="4732"/>
                  </a:cubicBezTo>
                  <a:lnTo>
                    <a:pt x="1176" y="4732"/>
                  </a:lnTo>
                  <a:cubicBezTo>
                    <a:pt x="1176" y="4689"/>
                    <a:pt x="1189" y="4672"/>
                    <a:pt x="1192" y="4642"/>
                  </a:cubicBezTo>
                  <a:lnTo>
                    <a:pt x="1192" y="4642"/>
                  </a:lnTo>
                  <a:cubicBezTo>
                    <a:pt x="1195" y="4611"/>
                    <a:pt x="1219" y="4372"/>
                    <a:pt x="1222" y="4276"/>
                  </a:cubicBezTo>
                  <a:lnTo>
                    <a:pt x="1222" y="4276"/>
                  </a:lnTo>
                  <a:cubicBezTo>
                    <a:pt x="1225" y="4180"/>
                    <a:pt x="1227" y="3914"/>
                    <a:pt x="1230" y="3839"/>
                  </a:cubicBezTo>
                  <a:lnTo>
                    <a:pt x="1230" y="3839"/>
                  </a:lnTo>
                  <a:cubicBezTo>
                    <a:pt x="1233" y="3762"/>
                    <a:pt x="1295" y="3178"/>
                    <a:pt x="1306" y="3067"/>
                  </a:cubicBezTo>
                  <a:lnTo>
                    <a:pt x="1306" y="3067"/>
                  </a:lnTo>
                  <a:cubicBezTo>
                    <a:pt x="1316" y="2956"/>
                    <a:pt x="1329" y="2888"/>
                    <a:pt x="1337" y="2794"/>
                  </a:cubicBezTo>
                  <a:lnTo>
                    <a:pt x="1337" y="2794"/>
                  </a:lnTo>
                  <a:cubicBezTo>
                    <a:pt x="1338" y="2784"/>
                    <a:pt x="1338" y="2771"/>
                    <a:pt x="1337" y="2758"/>
                  </a:cubicBezTo>
                  <a:lnTo>
                    <a:pt x="1337" y="2758"/>
                  </a:lnTo>
                  <a:cubicBezTo>
                    <a:pt x="1372" y="2699"/>
                    <a:pt x="1377" y="2643"/>
                    <a:pt x="1378" y="2625"/>
                  </a:cubicBezTo>
                  <a:lnTo>
                    <a:pt x="1378" y="2625"/>
                  </a:lnTo>
                  <a:cubicBezTo>
                    <a:pt x="1383" y="2625"/>
                    <a:pt x="1387" y="2626"/>
                    <a:pt x="1390" y="2627"/>
                  </a:cubicBezTo>
                  <a:lnTo>
                    <a:pt x="1390" y="2627"/>
                  </a:lnTo>
                  <a:cubicBezTo>
                    <a:pt x="1401" y="2628"/>
                    <a:pt x="1408" y="2628"/>
                    <a:pt x="1410" y="2627"/>
                  </a:cubicBezTo>
                  <a:lnTo>
                    <a:pt x="1410" y="2627"/>
                  </a:lnTo>
                  <a:cubicBezTo>
                    <a:pt x="1413" y="2622"/>
                    <a:pt x="1419" y="2576"/>
                    <a:pt x="1422" y="2555"/>
                  </a:cubicBezTo>
                  <a:lnTo>
                    <a:pt x="1422" y="2555"/>
                  </a:lnTo>
                  <a:cubicBezTo>
                    <a:pt x="1423" y="2555"/>
                    <a:pt x="1423" y="2555"/>
                    <a:pt x="1424" y="2555"/>
                  </a:cubicBezTo>
                  <a:lnTo>
                    <a:pt x="1424" y="2555"/>
                  </a:lnTo>
                  <a:cubicBezTo>
                    <a:pt x="1466" y="2548"/>
                    <a:pt x="1473" y="2538"/>
                    <a:pt x="1473" y="2538"/>
                  </a:cubicBezTo>
                  <a:lnTo>
                    <a:pt x="1473" y="2538"/>
                  </a:lnTo>
                  <a:cubicBezTo>
                    <a:pt x="1473" y="2538"/>
                    <a:pt x="1488" y="1884"/>
                    <a:pt x="1494" y="1846"/>
                  </a:cubicBezTo>
                  <a:lnTo>
                    <a:pt x="1494" y="1846"/>
                  </a:lnTo>
                  <a:cubicBezTo>
                    <a:pt x="1501" y="1807"/>
                    <a:pt x="1508" y="1798"/>
                    <a:pt x="1506" y="1784"/>
                  </a:cubicBezTo>
                  <a:lnTo>
                    <a:pt x="1506" y="1784"/>
                  </a:lnTo>
                  <a:cubicBezTo>
                    <a:pt x="1504" y="1771"/>
                    <a:pt x="1486" y="1767"/>
                    <a:pt x="1490" y="175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dirty="0">
                <a:latin typeface="Lato Light" panose="020F0502020204030203" pitchFamily="34" charset="0"/>
              </a:endParaRPr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152433E1-14CB-416E-8150-EEE248599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0824" y="5052051"/>
              <a:ext cx="1068591" cy="3571575"/>
            </a:xfrm>
            <a:custGeom>
              <a:avLst/>
              <a:gdLst>
                <a:gd name="T0" fmla="*/ 1440 w 1635"/>
                <a:gd name="T1" fmla="*/ 2500 h 5470"/>
                <a:gd name="T2" fmla="*/ 140 w 1635"/>
                <a:gd name="T3" fmla="*/ 2548 h 5470"/>
                <a:gd name="T4" fmla="*/ 257 w 1635"/>
                <a:gd name="T5" fmla="*/ 2501 h 5470"/>
                <a:gd name="T6" fmla="*/ 351 w 1635"/>
                <a:gd name="T7" fmla="*/ 1816 h 5470"/>
                <a:gd name="T8" fmla="*/ 342 w 1635"/>
                <a:gd name="T9" fmla="*/ 1998 h 5470"/>
                <a:gd name="T10" fmla="*/ 311 w 1635"/>
                <a:gd name="T11" fmla="*/ 1925 h 5470"/>
                <a:gd name="T12" fmla="*/ 317 w 1635"/>
                <a:gd name="T13" fmla="*/ 1698 h 5470"/>
                <a:gd name="T14" fmla="*/ 351 w 1635"/>
                <a:gd name="T15" fmla="*/ 1816 h 5470"/>
                <a:gd name="T16" fmla="*/ 1313 w 1635"/>
                <a:gd name="T17" fmla="*/ 1573 h 5470"/>
                <a:gd name="T18" fmla="*/ 1347 w 1635"/>
                <a:gd name="T19" fmla="*/ 1662 h 5470"/>
                <a:gd name="T20" fmla="*/ 1366 w 1635"/>
                <a:gd name="T21" fmla="*/ 1859 h 5470"/>
                <a:gd name="T22" fmla="*/ 1373 w 1635"/>
                <a:gd name="T23" fmla="*/ 1932 h 5470"/>
                <a:gd name="T24" fmla="*/ 1369 w 1635"/>
                <a:gd name="T25" fmla="*/ 2042 h 5470"/>
                <a:gd name="T26" fmla="*/ 1342 w 1635"/>
                <a:gd name="T27" fmla="*/ 2185 h 5470"/>
                <a:gd name="T28" fmla="*/ 1311 w 1635"/>
                <a:gd name="T29" fmla="*/ 1829 h 5470"/>
                <a:gd name="T30" fmla="*/ 1399 w 1635"/>
                <a:gd name="T31" fmla="*/ 2490 h 5470"/>
                <a:gd name="T32" fmla="*/ 1412 w 1635"/>
                <a:gd name="T33" fmla="*/ 2491 h 5470"/>
                <a:gd name="T34" fmla="*/ 1376 w 1635"/>
                <a:gd name="T35" fmla="*/ 2491 h 5470"/>
                <a:gd name="T36" fmla="*/ 1364 w 1635"/>
                <a:gd name="T37" fmla="*/ 2545 h 5470"/>
                <a:gd name="T38" fmla="*/ 1357 w 1635"/>
                <a:gd name="T39" fmla="*/ 2554 h 5470"/>
                <a:gd name="T40" fmla="*/ 987 w 1635"/>
                <a:gd name="T41" fmla="*/ 726 h 5470"/>
                <a:gd name="T42" fmla="*/ 944 w 1635"/>
                <a:gd name="T43" fmla="*/ 701 h 5470"/>
                <a:gd name="T44" fmla="*/ 940 w 1635"/>
                <a:gd name="T45" fmla="*/ 466 h 5470"/>
                <a:gd name="T46" fmla="*/ 944 w 1635"/>
                <a:gd name="T47" fmla="*/ 325 h 5470"/>
                <a:gd name="T48" fmla="*/ 499 w 1635"/>
                <a:gd name="T49" fmla="*/ 89 h 5470"/>
                <a:gd name="T50" fmla="*/ 515 w 1635"/>
                <a:gd name="T51" fmla="*/ 379 h 5470"/>
                <a:gd name="T52" fmla="*/ 560 w 1635"/>
                <a:gd name="T53" fmla="*/ 544 h 5470"/>
                <a:gd name="T54" fmla="*/ 594 w 1635"/>
                <a:gd name="T55" fmla="*/ 739 h 5470"/>
                <a:gd name="T56" fmla="*/ 183 w 1635"/>
                <a:gd name="T57" fmla="*/ 901 h 5470"/>
                <a:gd name="T58" fmla="*/ 0 w 1635"/>
                <a:gd name="T59" fmla="*/ 1958 h 5470"/>
                <a:gd name="T60" fmla="*/ 128 w 1635"/>
                <a:gd name="T61" fmla="*/ 2560 h 5470"/>
                <a:gd name="T62" fmla="*/ 164 w 1635"/>
                <a:gd name="T63" fmla="*/ 2607 h 5470"/>
                <a:gd name="T64" fmla="*/ 283 w 1635"/>
                <a:gd name="T65" fmla="*/ 3272 h 5470"/>
                <a:gd name="T66" fmla="*/ 225 w 1635"/>
                <a:gd name="T67" fmla="*/ 4903 h 5470"/>
                <a:gd name="T68" fmla="*/ 264 w 1635"/>
                <a:gd name="T69" fmla="*/ 5172 h 5470"/>
                <a:gd name="T70" fmla="*/ 209 w 1635"/>
                <a:gd name="T71" fmla="*/ 5342 h 5470"/>
                <a:gd name="T72" fmla="*/ 246 w 1635"/>
                <a:gd name="T73" fmla="*/ 5436 h 5470"/>
                <a:gd name="T74" fmla="*/ 495 w 1635"/>
                <a:gd name="T75" fmla="*/ 5378 h 5470"/>
                <a:gd name="T76" fmla="*/ 521 w 1635"/>
                <a:gd name="T77" fmla="*/ 5274 h 5470"/>
                <a:gd name="T78" fmla="*/ 547 w 1635"/>
                <a:gd name="T79" fmla="*/ 5153 h 5470"/>
                <a:gd name="T80" fmla="*/ 604 w 1635"/>
                <a:gd name="T81" fmla="*/ 4324 h 5470"/>
                <a:gd name="T82" fmla="*/ 719 w 1635"/>
                <a:gd name="T83" fmla="*/ 3333 h 5470"/>
                <a:gd name="T84" fmla="*/ 1007 w 1635"/>
                <a:gd name="T85" fmla="*/ 4158 h 5470"/>
                <a:gd name="T86" fmla="*/ 1000 w 1635"/>
                <a:gd name="T87" fmla="*/ 4967 h 5470"/>
                <a:gd name="T88" fmla="*/ 1053 w 1635"/>
                <a:gd name="T89" fmla="*/ 5155 h 5470"/>
                <a:gd name="T90" fmla="*/ 1049 w 1635"/>
                <a:gd name="T91" fmla="*/ 5291 h 5470"/>
                <a:gd name="T92" fmla="*/ 1094 w 1635"/>
                <a:gd name="T93" fmla="*/ 5418 h 5470"/>
                <a:gd name="T94" fmla="*/ 1377 w 1635"/>
                <a:gd name="T95" fmla="*/ 5428 h 5470"/>
                <a:gd name="T96" fmla="*/ 1300 w 1635"/>
                <a:gd name="T97" fmla="*/ 5233 h 5470"/>
                <a:gd name="T98" fmla="*/ 1307 w 1635"/>
                <a:gd name="T99" fmla="*/ 5113 h 5470"/>
                <a:gd name="T100" fmla="*/ 1379 w 1635"/>
                <a:gd name="T101" fmla="*/ 4492 h 5470"/>
                <a:gd name="T102" fmla="*/ 1372 w 1635"/>
                <a:gd name="T103" fmla="*/ 2771 h 5470"/>
                <a:gd name="T104" fmla="*/ 1492 w 1635"/>
                <a:gd name="T105" fmla="*/ 2621 h 5470"/>
                <a:gd name="T106" fmla="*/ 1509 w 1635"/>
                <a:gd name="T107" fmla="*/ 2605 h 5470"/>
                <a:gd name="T108" fmla="*/ 1547 w 1635"/>
                <a:gd name="T109" fmla="*/ 2561 h 5470"/>
                <a:gd name="T110" fmla="*/ 1447 w 1635"/>
                <a:gd name="T111" fmla="*/ 846 h 5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35" h="5470">
                  <a:moveTo>
                    <a:pt x="1485" y="2538"/>
                  </a:moveTo>
                  <a:lnTo>
                    <a:pt x="1485" y="2538"/>
                  </a:lnTo>
                  <a:cubicBezTo>
                    <a:pt x="1447" y="2506"/>
                    <a:pt x="1423" y="2494"/>
                    <a:pt x="1421" y="2493"/>
                  </a:cubicBezTo>
                  <a:lnTo>
                    <a:pt x="1421" y="2493"/>
                  </a:lnTo>
                  <a:cubicBezTo>
                    <a:pt x="1428" y="2494"/>
                    <a:pt x="1434" y="2497"/>
                    <a:pt x="1440" y="2500"/>
                  </a:cubicBezTo>
                  <a:lnTo>
                    <a:pt x="1440" y="2500"/>
                  </a:lnTo>
                  <a:cubicBezTo>
                    <a:pt x="1450" y="2507"/>
                    <a:pt x="1478" y="2531"/>
                    <a:pt x="1503" y="2552"/>
                  </a:cubicBezTo>
                  <a:lnTo>
                    <a:pt x="1503" y="2552"/>
                  </a:lnTo>
                  <a:cubicBezTo>
                    <a:pt x="1498" y="2548"/>
                    <a:pt x="1493" y="2544"/>
                    <a:pt x="1485" y="2538"/>
                  </a:cubicBezTo>
                  <a:close/>
                  <a:moveTo>
                    <a:pt x="129" y="2557"/>
                  </a:moveTo>
                  <a:lnTo>
                    <a:pt x="129" y="2557"/>
                  </a:lnTo>
                  <a:cubicBezTo>
                    <a:pt x="132" y="2555"/>
                    <a:pt x="136" y="2552"/>
                    <a:pt x="140" y="2548"/>
                  </a:cubicBezTo>
                  <a:lnTo>
                    <a:pt x="140" y="2548"/>
                  </a:lnTo>
                  <a:cubicBezTo>
                    <a:pt x="136" y="2552"/>
                    <a:pt x="133" y="2555"/>
                    <a:pt x="130" y="2558"/>
                  </a:cubicBezTo>
                  <a:lnTo>
                    <a:pt x="130" y="2558"/>
                  </a:lnTo>
                  <a:cubicBezTo>
                    <a:pt x="129" y="2558"/>
                    <a:pt x="129" y="2557"/>
                    <a:pt x="129" y="2557"/>
                  </a:cubicBezTo>
                  <a:close/>
                  <a:moveTo>
                    <a:pt x="257" y="2501"/>
                  </a:moveTo>
                  <a:lnTo>
                    <a:pt x="257" y="2501"/>
                  </a:lnTo>
                  <a:cubicBezTo>
                    <a:pt x="240" y="2503"/>
                    <a:pt x="216" y="2508"/>
                    <a:pt x="199" y="2516"/>
                  </a:cubicBezTo>
                  <a:lnTo>
                    <a:pt x="199" y="2516"/>
                  </a:lnTo>
                  <a:cubicBezTo>
                    <a:pt x="182" y="2523"/>
                    <a:pt x="168" y="2530"/>
                    <a:pt x="156" y="2538"/>
                  </a:cubicBezTo>
                  <a:lnTo>
                    <a:pt x="156" y="2538"/>
                  </a:lnTo>
                  <a:cubicBezTo>
                    <a:pt x="183" y="2520"/>
                    <a:pt x="218" y="2502"/>
                    <a:pt x="257" y="2501"/>
                  </a:cubicBezTo>
                  <a:close/>
                  <a:moveTo>
                    <a:pt x="351" y="1816"/>
                  </a:moveTo>
                  <a:lnTo>
                    <a:pt x="351" y="1816"/>
                  </a:lnTo>
                  <a:cubicBezTo>
                    <a:pt x="354" y="1834"/>
                    <a:pt x="356" y="1853"/>
                    <a:pt x="355" y="1871"/>
                  </a:cubicBezTo>
                  <a:lnTo>
                    <a:pt x="355" y="1871"/>
                  </a:lnTo>
                  <a:cubicBezTo>
                    <a:pt x="355" y="1890"/>
                    <a:pt x="351" y="1909"/>
                    <a:pt x="348" y="1928"/>
                  </a:cubicBezTo>
                  <a:lnTo>
                    <a:pt x="348" y="1928"/>
                  </a:lnTo>
                  <a:cubicBezTo>
                    <a:pt x="343" y="1951"/>
                    <a:pt x="348" y="1975"/>
                    <a:pt x="342" y="1998"/>
                  </a:cubicBezTo>
                  <a:lnTo>
                    <a:pt x="342" y="1998"/>
                  </a:lnTo>
                  <a:cubicBezTo>
                    <a:pt x="336" y="2024"/>
                    <a:pt x="327" y="2051"/>
                    <a:pt x="319" y="2077"/>
                  </a:cubicBezTo>
                  <a:lnTo>
                    <a:pt x="319" y="2077"/>
                  </a:lnTo>
                  <a:cubicBezTo>
                    <a:pt x="317" y="2084"/>
                    <a:pt x="314" y="2092"/>
                    <a:pt x="307" y="2093"/>
                  </a:cubicBezTo>
                  <a:lnTo>
                    <a:pt x="307" y="2093"/>
                  </a:lnTo>
                  <a:cubicBezTo>
                    <a:pt x="296" y="2038"/>
                    <a:pt x="298" y="1980"/>
                    <a:pt x="311" y="1925"/>
                  </a:cubicBezTo>
                  <a:lnTo>
                    <a:pt x="311" y="1925"/>
                  </a:lnTo>
                  <a:cubicBezTo>
                    <a:pt x="317" y="1904"/>
                    <a:pt x="324" y="1882"/>
                    <a:pt x="321" y="1859"/>
                  </a:cubicBezTo>
                  <a:lnTo>
                    <a:pt x="321" y="1859"/>
                  </a:lnTo>
                  <a:cubicBezTo>
                    <a:pt x="320" y="1846"/>
                    <a:pt x="315" y="1832"/>
                    <a:pt x="312" y="1819"/>
                  </a:cubicBezTo>
                  <a:lnTo>
                    <a:pt x="312" y="1819"/>
                  </a:lnTo>
                  <a:cubicBezTo>
                    <a:pt x="302" y="1779"/>
                    <a:pt x="310" y="1738"/>
                    <a:pt x="317" y="1698"/>
                  </a:cubicBezTo>
                  <a:lnTo>
                    <a:pt x="317" y="1698"/>
                  </a:lnTo>
                  <a:cubicBezTo>
                    <a:pt x="322" y="1672"/>
                    <a:pt x="327" y="1644"/>
                    <a:pt x="332" y="1617"/>
                  </a:cubicBezTo>
                  <a:lnTo>
                    <a:pt x="332" y="1617"/>
                  </a:lnTo>
                  <a:cubicBezTo>
                    <a:pt x="341" y="1640"/>
                    <a:pt x="344" y="1666"/>
                    <a:pt x="347" y="1690"/>
                  </a:cubicBezTo>
                  <a:lnTo>
                    <a:pt x="347" y="1690"/>
                  </a:lnTo>
                  <a:cubicBezTo>
                    <a:pt x="352" y="1732"/>
                    <a:pt x="347" y="1774"/>
                    <a:pt x="351" y="1816"/>
                  </a:cubicBezTo>
                  <a:close/>
                  <a:moveTo>
                    <a:pt x="617" y="738"/>
                  </a:moveTo>
                  <a:lnTo>
                    <a:pt x="617" y="738"/>
                  </a:lnTo>
                  <a:cubicBezTo>
                    <a:pt x="617" y="735"/>
                    <a:pt x="617" y="732"/>
                    <a:pt x="617" y="730"/>
                  </a:cubicBezTo>
                  <a:lnTo>
                    <a:pt x="617" y="730"/>
                  </a:lnTo>
                  <a:cubicBezTo>
                    <a:pt x="617" y="734"/>
                    <a:pt x="617" y="736"/>
                    <a:pt x="617" y="738"/>
                  </a:cubicBezTo>
                  <a:close/>
                  <a:moveTo>
                    <a:pt x="1313" y="1573"/>
                  </a:moveTo>
                  <a:lnTo>
                    <a:pt x="1313" y="1573"/>
                  </a:lnTo>
                  <a:cubicBezTo>
                    <a:pt x="1314" y="1567"/>
                    <a:pt x="1316" y="1561"/>
                    <a:pt x="1322" y="1561"/>
                  </a:cubicBezTo>
                  <a:lnTo>
                    <a:pt x="1322" y="1561"/>
                  </a:lnTo>
                  <a:cubicBezTo>
                    <a:pt x="1324" y="1560"/>
                    <a:pt x="1337" y="1599"/>
                    <a:pt x="1337" y="1602"/>
                  </a:cubicBezTo>
                  <a:lnTo>
                    <a:pt x="1337" y="1602"/>
                  </a:lnTo>
                  <a:cubicBezTo>
                    <a:pt x="1346" y="1634"/>
                    <a:pt x="1349" y="1644"/>
                    <a:pt x="1347" y="1662"/>
                  </a:cubicBezTo>
                  <a:lnTo>
                    <a:pt x="1347" y="1662"/>
                  </a:lnTo>
                  <a:cubicBezTo>
                    <a:pt x="1345" y="1705"/>
                    <a:pt x="1344" y="1729"/>
                    <a:pt x="1342" y="1773"/>
                  </a:cubicBezTo>
                  <a:lnTo>
                    <a:pt x="1342" y="1773"/>
                  </a:lnTo>
                  <a:cubicBezTo>
                    <a:pt x="1340" y="1795"/>
                    <a:pt x="1339" y="1819"/>
                    <a:pt x="1353" y="1837"/>
                  </a:cubicBezTo>
                  <a:lnTo>
                    <a:pt x="1353" y="1837"/>
                  </a:lnTo>
                  <a:cubicBezTo>
                    <a:pt x="1358" y="1844"/>
                    <a:pt x="1366" y="1851"/>
                    <a:pt x="1366" y="1859"/>
                  </a:cubicBezTo>
                  <a:lnTo>
                    <a:pt x="1366" y="1859"/>
                  </a:lnTo>
                  <a:cubicBezTo>
                    <a:pt x="1365" y="1867"/>
                    <a:pt x="1359" y="1873"/>
                    <a:pt x="1359" y="1881"/>
                  </a:cubicBezTo>
                  <a:lnTo>
                    <a:pt x="1359" y="1881"/>
                  </a:lnTo>
                  <a:cubicBezTo>
                    <a:pt x="1359" y="1887"/>
                    <a:pt x="1362" y="1891"/>
                    <a:pt x="1365" y="1896"/>
                  </a:cubicBezTo>
                  <a:lnTo>
                    <a:pt x="1365" y="1896"/>
                  </a:lnTo>
                  <a:cubicBezTo>
                    <a:pt x="1371" y="1907"/>
                    <a:pt x="1372" y="1919"/>
                    <a:pt x="1373" y="1932"/>
                  </a:cubicBezTo>
                  <a:lnTo>
                    <a:pt x="1373" y="1932"/>
                  </a:lnTo>
                  <a:cubicBezTo>
                    <a:pt x="1374" y="1950"/>
                    <a:pt x="1375" y="1969"/>
                    <a:pt x="1377" y="1988"/>
                  </a:cubicBezTo>
                  <a:lnTo>
                    <a:pt x="1377" y="1988"/>
                  </a:lnTo>
                  <a:cubicBezTo>
                    <a:pt x="1377" y="1997"/>
                    <a:pt x="1378" y="2007"/>
                    <a:pt x="1376" y="2016"/>
                  </a:cubicBezTo>
                  <a:lnTo>
                    <a:pt x="1376" y="2016"/>
                  </a:lnTo>
                  <a:cubicBezTo>
                    <a:pt x="1375" y="2025"/>
                    <a:pt x="1372" y="2033"/>
                    <a:pt x="1369" y="2042"/>
                  </a:cubicBezTo>
                  <a:lnTo>
                    <a:pt x="1369" y="2042"/>
                  </a:lnTo>
                  <a:cubicBezTo>
                    <a:pt x="1363" y="2061"/>
                    <a:pt x="1350" y="2160"/>
                    <a:pt x="1350" y="2181"/>
                  </a:cubicBezTo>
                  <a:lnTo>
                    <a:pt x="1350" y="2181"/>
                  </a:lnTo>
                  <a:cubicBezTo>
                    <a:pt x="1350" y="2185"/>
                    <a:pt x="1347" y="2191"/>
                    <a:pt x="1344" y="2188"/>
                  </a:cubicBezTo>
                  <a:lnTo>
                    <a:pt x="1344" y="2188"/>
                  </a:lnTo>
                  <a:cubicBezTo>
                    <a:pt x="1343" y="2188"/>
                    <a:pt x="1343" y="2186"/>
                    <a:pt x="1342" y="2185"/>
                  </a:cubicBezTo>
                  <a:lnTo>
                    <a:pt x="1342" y="2185"/>
                  </a:lnTo>
                  <a:cubicBezTo>
                    <a:pt x="1329" y="2111"/>
                    <a:pt x="1340" y="1959"/>
                    <a:pt x="1318" y="1887"/>
                  </a:cubicBezTo>
                  <a:lnTo>
                    <a:pt x="1318" y="1887"/>
                  </a:lnTo>
                  <a:cubicBezTo>
                    <a:pt x="1315" y="1879"/>
                    <a:pt x="1312" y="1870"/>
                    <a:pt x="1311" y="1861"/>
                  </a:cubicBezTo>
                  <a:lnTo>
                    <a:pt x="1311" y="1861"/>
                  </a:lnTo>
                  <a:cubicBezTo>
                    <a:pt x="1310" y="1851"/>
                    <a:pt x="1311" y="1839"/>
                    <a:pt x="1311" y="1829"/>
                  </a:cubicBezTo>
                  <a:lnTo>
                    <a:pt x="1311" y="1829"/>
                  </a:lnTo>
                  <a:cubicBezTo>
                    <a:pt x="1317" y="1753"/>
                    <a:pt x="1299" y="1648"/>
                    <a:pt x="1313" y="1573"/>
                  </a:cubicBezTo>
                  <a:close/>
                  <a:moveTo>
                    <a:pt x="1402" y="2490"/>
                  </a:moveTo>
                  <a:lnTo>
                    <a:pt x="1402" y="2490"/>
                  </a:lnTo>
                  <a:cubicBezTo>
                    <a:pt x="1402" y="2490"/>
                    <a:pt x="1400" y="2490"/>
                    <a:pt x="1399" y="2490"/>
                  </a:cubicBezTo>
                  <a:lnTo>
                    <a:pt x="1399" y="2490"/>
                  </a:lnTo>
                  <a:cubicBezTo>
                    <a:pt x="1400" y="2490"/>
                    <a:pt x="1402" y="2490"/>
                    <a:pt x="1402" y="2490"/>
                  </a:cubicBezTo>
                  <a:close/>
                  <a:moveTo>
                    <a:pt x="1412" y="2491"/>
                  </a:moveTo>
                  <a:lnTo>
                    <a:pt x="1412" y="2491"/>
                  </a:lnTo>
                  <a:cubicBezTo>
                    <a:pt x="1410" y="2491"/>
                    <a:pt x="1409" y="2490"/>
                    <a:pt x="1408" y="2490"/>
                  </a:cubicBezTo>
                  <a:lnTo>
                    <a:pt x="1408" y="2490"/>
                  </a:lnTo>
                  <a:cubicBezTo>
                    <a:pt x="1409" y="2490"/>
                    <a:pt x="1410" y="2491"/>
                    <a:pt x="1412" y="2491"/>
                  </a:cubicBezTo>
                  <a:close/>
                  <a:moveTo>
                    <a:pt x="1421" y="2493"/>
                  </a:moveTo>
                  <a:lnTo>
                    <a:pt x="1421" y="2493"/>
                  </a:lnTo>
                  <a:cubicBezTo>
                    <a:pt x="1420" y="2493"/>
                    <a:pt x="1419" y="2492"/>
                    <a:pt x="1418" y="2492"/>
                  </a:cubicBezTo>
                  <a:lnTo>
                    <a:pt x="1418" y="2492"/>
                  </a:lnTo>
                  <a:cubicBezTo>
                    <a:pt x="1419" y="2492"/>
                    <a:pt x="1420" y="2493"/>
                    <a:pt x="1421" y="2493"/>
                  </a:cubicBezTo>
                  <a:close/>
                  <a:moveTo>
                    <a:pt x="1376" y="2491"/>
                  </a:moveTo>
                  <a:lnTo>
                    <a:pt x="1376" y="2491"/>
                  </a:lnTo>
                  <a:cubicBezTo>
                    <a:pt x="1377" y="2490"/>
                    <a:pt x="1385" y="2489"/>
                    <a:pt x="1395" y="2490"/>
                  </a:cubicBezTo>
                  <a:lnTo>
                    <a:pt x="1395" y="2490"/>
                  </a:lnTo>
                  <a:cubicBezTo>
                    <a:pt x="1385" y="2490"/>
                    <a:pt x="1378" y="2490"/>
                    <a:pt x="1376" y="2491"/>
                  </a:cubicBezTo>
                  <a:close/>
                  <a:moveTo>
                    <a:pt x="1364" y="2545"/>
                  </a:moveTo>
                  <a:lnTo>
                    <a:pt x="1364" y="2545"/>
                  </a:lnTo>
                  <a:lnTo>
                    <a:pt x="1364" y="2547"/>
                  </a:lnTo>
                  <a:lnTo>
                    <a:pt x="1364" y="2547"/>
                  </a:lnTo>
                  <a:cubicBezTo>
                    <a:pt x="1366" y="2547"/>
                    <a:pt x="1367" y="2547"/>
                    <a:pt x="1368" y="2547"/>
                  </a:cubicBezTo>
                  <a:lnTo>
                    <a:pt x="1368" y="2547"/>
                  </a:lnTo>
                  <a:cubicBezTo>
                    <a:pt x="1366" y="2548"/>
                    <a:pt x="1362" y="2550"/>
                    <a:pt x="1357" y="2554"/>
                  </a:cubicBezTo>
                  <a:lnTo>
                    <a:pt x="1357" y="2554"/>
                  </a:lnTo>
                  <a:cubicBezTo>
                    <a:pt x="1360" y="2550"/>
                    <a:pt x="1362" y="2547"/>
                    <a:pt x="1364" y="2545"/>
                  </a:cubicBezTo>
                  <a:close/>
                  <a:moveTo>
                    <a:pt x="1447" y="846"/>
                  </a:moveTo>
                  <a:lnTo>
                    <a:pt x="1447" y="846"/>
                  </a:lnTo>
                  <a:cubicBezTo>
                    <a:pt x="1447" y="846"/>
                    <a:pt x="1085" y="773"/>
                    <a:pt x="1044" y="756"/>
                  </a:cubicBezTo>
                  <a:lnTo>
                    <a:pt x="1044" y="756"/>
                  </a:lnTo>
                  <a:cubicBezTo>
                    <a:pt x="1004" y="739"/>
                    <a:pt x="999" y="718"/>
                    <a:pt x="987" y="726"/>
                  </a:cubicBezTo>
                  <a:lnTo>
                    <a:pt x="987" y="726"/>
                  </a:lnTo>
                  <a:lnTo>
                    <a:pt x="987" y="726"/>
                  </a:lnTo>
                  <a:lnTo>
                    <a:pt x="987" y="726"/>
                  </a:lnTo>
                  <a:cubicBezTo>
                    <a:pt x="977" y="716"/>
                    <a:pt x="962" y="709"/>
                    <a:pt x="957" y="706"/>
                  </a:cubicBezTo>
                  <a:lnTo>
                    <a:pt x="957" y="706"/>
                  </a:lnTo>
                  <a:cubicBezTo>
                    <a:pt x="951" y="703"/>
                    <a:pt x="939" y="694"/>
                    <a:pt x="944" y="701"/>
                  </a:cubicBezTo>
                  <a:lnTo>
                    <a:pt x="944" y="701"/>
                  </a:lnTo>
                  <a:cubicBezTo>
                    <a:pt x="940" y="698"/>
                    <a:pt x="937" y="694"/>
                    <a:pt x="936" y="690"/>
                  </a:cubicBezTo>
                  <a:lnTo>
                    <a:pt x="936" y="690"/>
                  </a:lnTo>
                  <a:cubicBezTo>
                    <a:pt x="928" y="673"/>
                    <a:pt x="927" y="587"/>
                    <a:pt x="927" y="587"/>
                  </a:cubicBezTo>
                  <a:lnTo>
                    <a:pt x="927" y="587"/>
                  </a:lnTo>
                  <a:cubicBezTo>
                    <a:pt x="945" y="549"/>
                    <a:pt x="940" y="466"/>
                    <a:pt x="940" y="466"/>
                  </a:cubicBezTo>
                  <a:lnTo>
                    <a:pt x="940" y="466"/>
                  </a:lnTo>
                  <a:cubicBezTo>
                    <a:pt x="961" y="471"/>
                    <a:pt x="975" y="427"/>
                    <a:pt x="984" y="398"/>
                  </a:cubicBezTo>
                  <a:lnTo>
                    <a:pt x="984" y="398"/>
                  </a:lnTo>
                  <a:cubicBezTo>
                    <a:pt x="994" y="368"/>
                    <a:pt x="1008" y="358"/>
                    <a:pt x="993" y="329"/>
                  </a:cubicBezTo>
                  <a:lnTo>
                    <a:pt x="993" y="329"/>
                  </a:lnTo>
                  <a:cubicBezTo>
                    <a:pt x="979" y="301"/>
                    <a:pt x="944" y="325"/>
                    <a:pt x="944" y="325"/>
                  </a:cubicBezTo>
                  <a:lnTo>
                    <a:pt x="944" y="325"/>
                  </a:lnTo>
                  <a:cubicBezTo>
                    <a:pt x="947" y="286"/>
                    <a:pt x="937" y="181"/>
                    <a:pt x="918" y="118"/>
                  </a:cubicBezTo>
                  <a:lnTo>
                    <a:pt x="918" y="118"/>
                  </a:lnTo>
                  <a:cubicBezTo>
                    <a:pt x="899" y="56"/>
                    <a:pt x="743" y="2"/>
                    <a:pt x="677" y="1"/>
                  </a:cubicBezTo>
                  <a:lnTo>
                    <a:pt x="677" y="1"/>
                  </a:lnTo>
                  <a:cubicBezTo>
                    <a:pt x="612" y="0"/>
                    <a:pt x="532" y="47"/>
                    <a:pt x="499" y="89"/>
                  </a:cubicBezTo>
                  <a:lnTo>
                    <a:pt x="499" y="89"/>
                  </a:lnTo>
                  <a:cubicBezTo>
                    <a:pt x="467" y="130"/>
                    <a:pt x="466" y="140"/>
                    <a:pt x="471" y="216"/>
                  </a:cubicBezTo>
                  <a:lnTo>
                    <a:pt x="471" y="216"/>
                  </a:lnTo>
                  <a:cubicBezTo>
                    <a:pt x="476" y="287"/>
                    <a:pt x="510" y="368"/>
                    <a:pt x="515" y="379"/>
                  </a:cubicBezTo>
                  <a:lnTo>
                    <a:pt x="515" y="379"/>
                  </a:lnTo>
                  <a:lnTo>
                    <a:pt x="515" y="379"/>
                  </a:lnTo>
                  <a:lnTo>
                    <a:pt x="515" y="379"/>
                  </a:lnTo>
                  <a:lnTo>
                    <a:pt x="515" y="379"/>
                  </a:lnTo>
                  <a:lnTo>
                    <a:pt x="515" y="379"/>
                  </a:lnTo>
                  <a:cubicBezTo>
                    <a:pt x="509" y="374"/>
                    <a:pt x="485" y="365"/>
                    <a:pt x="475" y="387"/>
                  </a:cubicBezTo>
                  <a:lnTo>
                    <a:pt x="475" y="387"/>
                  </a:lnTo>
                  <a:cubicBezTo>
                    <a:pt x="448" y="458"/>
                    <a:pt x="560" y="544"/>
                    <a:pt x="560" y="544"/>
                  </a:cubicBezTo>
                  <a:lnTo>
                    <a:pt x="560" y="544"/>
                  </a:lnTo>
                  <a:cubicBezTo>
                    <a:pt x="569" y="605"/>
                    <a:pt x="604" y="619"/>
                    <a:pt x="607" y="635"/>
                  </a:cubicBezTo>
                  <a:lnTo>
                    <a:pt x="607" y="635"/>
                  </a:lnTo>
                  <a:cubicBezTo>
                    <a:pt x="609" y="648"/>
                    <a:pt x="615" y="700"/>
                    <a:pt x="616" y="725"/>
                  </a:cubicBezTo>
                  <a:lnTo>
                    <a:pt x="616" y="725"/>
                  </a:lnTo>
                  <a:cubicBezTo>
                    <a:pt x="613" y="722"/>
                    <a:pt x="605" y="728"/>
                    <a:pt x="594" y="739"/>
                  </a:cubicBezTo>
                  <a:lnTo>
                    <a:pt x="594" y="739"/>
                  </a:lnTo>
                  <a:cubicBezTo>
                    <a:pt x="590" y="738"/>
                    <a:pt x="583" y="740"/>
                    <a:pt x="574" y="748"/>
                  </a:cubicBezTo>
                  <a:lnTo>
                    <a:pt x="574" y="748"/>
                  </a:lnTo>
                  <a:cubicBezTo>
                    <a:pt x="561" y="761"/>
                    <a:pt x="542" y="768"/>
                    <a:pt x="490" y="790"/>
                  </a:cubicBezTo>
                  <a:lnTo>
                    <a:pt x="490" y="790"/>
                  </a:lnTo>
                  <a:cubicBezTo>
                    <a:pt x="438" y="813"/>
                    <a:pt x="212" y="891"/>
                    <a:pt x="183" y="901"/>
                  </a:cubicBezTo>
                  <a:lnTo>
                    <a:pt x="183" y="901"/>
                  </a:lnTo>
                  <a:cubicBezTo>
                    <a:pt x="152" y="912"/>
                    <a:pt x="154" y="886"/>
                    <a:pt x="143" y="943"/>
                  </a:cubicBezTo>
                  <a:lnTo>
                    <a:pt x="143" y="943"/>
                  </a:lnTo>
                  <a:cubicBezTo>
                    <a:pt x="133" y="1002"/>
                    <a:pt x="19" y="1774"/>
                    <a:pt x="0" y="1956"/>
                  </a:cubicBezTo>
                  <a:lnTo>
                    <a:pt x="0" y="1956"/>
                  </a:lnTo>
                  <a:cubicBezTo>
                    <a:pt x="0" y="1956"/>
                    <a:pt x="0" y="1957"/>
                    <a:pt x="0" y="1958"/>
                  </a:cubicBezTo>
                  <a:lnTo>
                    <a:pt x="0" y="1958"/>
                  </a:lnTo>
                  <a:cubicBezTo>
                    <a:pt x="4" y="1978"/>
                    <a:pt x="92" y="2567"/>
                    <a:pt x="100" y="2574"/>
                  </a:cubicBezTo>
                  <a:lnTo>
                    <a:pt x="100" y="2574"/>
                  </a:lnTo>
                  <a:cubicBezTo>
                    <a:pt x="103" y="2577"/>
                    <a:pt x="113" y="2569"/>
                    <a:pt x="128" y="2558"/>
                  </a:cubicBezTo>
                  <a:lnTo>
                    <a:pt x="128" y="2558"/>
                  </a:lnTo>
                  <a:cubicBezTo>
                    <a:pt x="128" y="2559"/>
                    <a:pt x="128" y="2559"/>
                    <a:pt x="128" y="2560"/>
                  </a:cubicBezTo>
                  <a:lnTo>
                    <a:pt x="128" y="2560"/>
                  </a:lnTo>
                  <a:cubicBezTo>
                    <a:pt x="128" y="2561"/>
                    <a:pt x="126" y="2561"/>
                    <a:pt x="126" y="2562"/>
                  </a:cubicBezTo>
                  <a:lnTo>
                    <a:pt x="126" y="2562"/>
                  </a:lnTo>
                  <a:cubicBezTo>
                    <a:pt x="126" y="2562"/>
                    <a:pt x="142" y="2620"/>
                    <a:pt x="150" y="2617"/>
                  </a:cubicBezTo>
                  <a:lnTo>
                    <a:pt x="150" y="2617"/>
                  </a:lnTo>
                  <a:cubicBezTo>
                    <a:pt x="151" y="2617"/>
                    <a:pt x="156" y="2612"/>
                    <a:pt x="164" y="2607"/>
                  </a:cubicBezTo>
                  <a:lnTo>
                    <a:pt x="164" y="2607"/>
                  </a:lnTo>
                  <a:cubicBezTo>
                    <a:pt x="169" y="2625"/>
                    <a:pt x="201" y="2735"/>
                    <a:pt x="267" y="2764"/>
                  </a:cubicBezTo>
                  <a:lnTo>
                    <a:pt x="267" y="2764"/>
                  </a:lnTo>
                  <a:cubicBezTo>
                    <a:pt x="267" y="2773"/>
                    <a:pt x="266" y="2782"/>
                    <a:pt x="266" y="2791"/>
                  </a:cubicBezTo>
                  <a:lnTo>
                    <a:pt x="266" y="2791"/>
                  </a:lnTo>
                  <a:cubicBezTo>
                    <a:pt x="257" y="2962"/>
                    <a:pt x="270" y="3042"/>
                    <a:pt x="283" y="3272"/>
                  </a:cubicBezTo>
                  <a:lnTo>
                    <a:pt x="283" y="3272"/>
                  </a:lnTo>
                  <a:cubicBezTo>
                    <a:pt x="302" y="3608"/>
                    <a:pt x="274" y="3852"/>
                    <a:pt x="262" y="3900"/>
                  </a:cubicBezTo>
                  <a:lnTo>
                    <a:pt x="262" y="3900"/>
                  </a:lnTo>
                  <a:cubicBezTo>
                    <a:pt x="250" y="3946"/>
                    <a:pt x="229" y="4439"/>
                    <a:pt x="229" y="4536"/>
                  </a:cubicBezTo>
                  <a:lnTo>
                    <a:pt x="229" y="4536"/>
                  </a:lnTo>
                  <a:cubicBezTo>
                    <a:pt x="228" y="4600"/>
                    <a:pt x="231" y="4878"/>
                    <a:pt x="225" y="4903"/>
                  </a:cubicBezTo>
                  <a:lnTo>
                    <a:pt x="225" y="4903"/>
                  </a:lnTo>
                  <a:cubicBezTo>
                    <a:pt x="219" y="4928"/>
                    <a:pt x="237" y="4985"/>
                    <a:pt x="247" y="5004"/>
                  </a:cubicBezTo>
                  <a:lnTo>
                    <a:pt x="247" y="5004"/>
                  </a:lnTo>
                  <a:cubicBezTo>
                    <a:pt x="256" y="5022"/>
                    <a:pt x="246" y="5054"/>
                    <a:pt x="249" y="5085"/>
                  </a:cubicBezTo>
                  <a:lnTo>
                    <a:pt x="249" y="5085"/>
                  </a:lnTo>
                  <a:cubicBezTo>
                    <a:pt x="252" y="5116"/>
                    <a:pt x="255" y="5178"/>
                    <a:pt x="264" y="5172"/>
                  </a:cubicBezTo>
                  <a:lnTo>
                    <a:pt x="264" y="5172"/>
                  </a:lnTo>
                  <a:cubicBezTo>
                    <a:pt x="266" y="5171"/>
                    <a:pt x="274" y="5168"/>
                    <a:pt x="285" y="5165"/>
                  </a:cubicBezTo>
                  <a:lnTo>
                    <a:pt x="285" y="5165"/>
                  </a:lnTo>
                  <a:cubicBezTo>
                    <a:pt x="285" y="5181"/>
                    <a:pt x="285" y="5204"/>
                    <a:pt x="278" y="5223"/>
                  </a:cubicBezTo>
                  <a:lnTo>
                    <a:pt x="278" y="5223"/>
                  </a:lnTo>
                  <a:cubicBezTo>
                    <a:pt x="266" y="5260"/>
                    <a:pt x="216" y="5304"/>
                    <a:pt x="209" y="5342"/>
                  </a:cubicBezTo>
                  <a:lnTo>
                    <a:pt x="209" y="5342"/>
                  </a:lnTo>
                  <a:cubicBezTo>
                    <a:pt x="203" y="5380"/>
                    <a:pt x="209" y="5387"/>
                    <a:pt x="209" y="5387"/>
                  </a:cubicBezTo>
                  <a:lnTo>
                    <a:pt x="209" y="5387"/>
                  </a:lnTo>
                  <a:cubicBezTo>
                    <a:pt x="209" y="5387"/>
                    <a:pt x="206" y="5403"/>
                    <a:pt x="207" y="5416"/>
                  </a:cubicBezTo>
                  <a:lnTo>
                    <a:pt x="207" y="5416"/>
                  </a:lnTo>
                  <a:cubicBezTo>
                    <a:pt x="208" y="5428"/>
                    <a:pt x="219" y="5430"/>
                    <a:pt x="246" y="5436"/>
                  </a:cubicBezTo>
                  <a:lnTo>
                    <a:pt x="246" y="5436"/>
                  </a:lnTo>
                  <a:cubicBezTo>
                    <a:pt x="272" y="5443"/>
                    <a:pt x="406" y="5456"/>
                    <a:pt x="476" y="5421"/>
                  </a:cubicBezTo>
                  <a:lnTo>
                    <a:pt x="476" y="5421"/>
                  </a:lnTo>
                  <a:cubicBezTo>
                    <a:pt x="476" y="5421"/>
                    <a:pt x="492" y="5410"/>
                    <a:pt x="495" y="5402"/>
                  </a:cubicBezTo>
                  <a:lnTo>
                    <a:pt x="495" y="5402"/>
                  </a:lnTo>
                  <a:cubicBezTo>
                    <a:pt x="498" y="5395"/>
                    <a:pt x="495" y="5378"/>
                    <a:pt x="495" y="5378"/>
                  </a:cubicBezTo>
                  <a:lnTo>
                    <a:pt x="495" y="5378"/>
                  </a:lnTo>
                  <a:cubicBezTo>
                    <a:pt x="495" y="5378"/>
                    <a:pt x="483" y="5367"/>
                    <a:pt x="496" y="5360"/>
                  </a:cubicBezTo>
                  <a:lnTo>
                    <a:pt x="496" y="5360"/>
                  </a:lnTo>
                  <a:cubicBezTo>
                    <a:pt x="509" y="5352"/>
                    <a:pt x="525" y="5349"/>
                    <a:pt x="526" y="5341"/>
                  </a:cubicBezTo>
                  <a:lnTo>
                    <a:pt x="526" y="5341"/>
                  </a:lnTo>
                  <a:cubicBezTo>
                    <a:pt x="527" y="5332"/>
                    <a:pt x="521" y="5274"/>
                    <a:pt x="521" y="5274"/>
                  </a:cubicBezTo>
                  <a:lnTo>
                    <a:pt x="521" y="5274"/>
                  </a:lnTo>
                  <a:cubicBezTo>
                    <a:pt x="521" y="5274"/>
                    <a:pt x="525" y="5257"/>
                    <a:pt x="526" y="5242"/>
                  </a:cubicBezTo>
                  <a:lnTo>
                    <a:pt x="526" y="5242"/>
                  </a:lnTo>
                  <a:cubicBezTo>
                    <a:pt x="528" y="5228"/>
                    <a:pt x="536" y="5180"/>
                    <a:pt x="517" y="5143"/>
                  </a:cubicBezTo>
                  <a:lnTo>
                    <a:pt x="517" y="5143"/>
                  </a:lnTo>
                  <a:cubicBezTo>
                    <a:pt x="529" y="5145"/>
                    <a:pt x="539" y="5149"/>
                    <a:pt x="547" y="5153"/>
                  </a:cubicBezTo>
                  <a:lnTo>
                    <a:pt x="547" y="5153"/>
                  </a:lnTo>
                  <a:cubicBezTo>
                    <a:pt x="547" y="5153"/>
                    <a:pt x="554" y="5156"/>
                    <a:pt x="563" y="5094"/>
                  </a:cubicBezTo>
                  <a:lnTo>
                    <a:pt x="563" y="5094"/>
                  </a:lnTo>
                  <a:cubicBezTo>
                    <a:pt x="573" y="5032"/>
                    <a:pt x="592" y="4856"/>
                    <a:pt x="579" y="4785"/>
                  </a:cubicBezTo>
                  <a:lnTo>
                    <a:pt x="579" y="4785"/>
                  </a:lnTo>
                  <a:cubicBezTo>
                    <a:pt x="566" y="4713"/>
                    <a:pt x="601" y="4495"/>
                    <a:pt x="604" y="4324"/>
                  </a:cubicBezTo>
                  <a:lnTo>
                    <a:pt x="604" y="4324"/>
                  </a:lnTo>
                  <a:cubicBezTo>
                    <a:pt x="607" y="4153"/>
                    <a:pt x="650" y="3733"/>
                    <a:pt x="678" y="3562"/>
                  </a:cubicBezTo>
                  <a:lnTo>
                    <a:pt x="678" y="3562"/>
                  </a:lnTo>
                  <a:cubicBezTo>
                    <a:pt x="684" y="3529"/>
                    <a:pt x="694" y="3469"/>
                    <a:pt x="707" y="3399"/>
                  </a:cubicBezTo>
                  <a:lnTo>
                    <a:pt x="707" y="3399"/>
                  </a:lnTo>
                  <a:cubicBezTo>
                    <a:pt x="710" y="3383"/>
                    <a:pt x="716" y="3350"/>
                    <a:pt x="719" y="3333"/>
                  </a:cubicBezTo>
                  <a:lnTo>
                    <a:pt x="719" y="3333"/>
                  </a:lnTo>
                  <a:cubicBezTo>
                    <a:pt x="758" y="3126"/>
                    <a:pt x="807" y="2875"/>
                    <a:pt x="816" y="2904"/>
                  </a:cubicBezTo>
                  <a:lnTo>
                    <a:pt x="816" y="2904"/>
                  </a:lnTo>
                  <a:cubicBezTo>
                    <a:pt x="828" y="2950"/>
                    <a:pt x="982" y="3791"/>
                    <a:pt x="993" y="3897"/>
                  </a:cubicBezTo>
                  <a:lnTo>
                    <a:pt x="993" y="3897"/>
                  </a:lnTo>
                  <a:cubicBezTo>
                    <a:pt x="1005" y="4009"/>
                    <a:pt x="997" y="4090"/>
                    <a:pt x="1007" y="4158"/>
                  </a:cubicBezTo>
                  <a:lnTo>
                    <a:pt x="1007" y="4158"/>
                  </a:lnTo>
                  <a:cubicBezTo>
                    <a:pt x="1016" y="4227"/>
                    <a:pt x="1007" y="4517"/>
                    <a:pt x="1007" y="4517"/>
                  </a:cubicBezTo>
                  <a:lnTo>
                    <a:pt x="1007" y="4517"/>
                  </a:lnTo>
                  <a:cubicBezTo>
                    <a:pt x="1012" y="4607"/>
                    <a:pt x="1015" y="4707"/>
                    <a:pt x="1011" y="4766"/>
                  </a:cubicBezTo>
                  <a:lnTo>
                    <a:pt x="1011" y="4766"/>
                  </a:lnTo>
                  <a:cubicBezTo>
                    <a:pt x="1007" y="4825"/>
                    <a:pt x="1003" y="4936"/>
                    <a:pt x="1000" y="4967"/>
                  </a:cubicBezTo>
                  <a:lnTo>
                    <a:pt x="1000" y="4967"/>
                  </a:lnTo>
                  <a:cubicBezTo>
                    <a:pt x="997" y="4998"/>
                    <a:pt x="991" y="5001"/>
                    <a:pt x="1000" y="5022"/>
                  </a:cubicBezTo>
                  <a:lnTo>
                    <a:pt x="1000" y="5022"/>
                  </a:lnTo>
                  <a:cubicBezTo>
                    <a:pt x="1010" y="5044"/>
                    <a:pt x="991" y="5128"/>
                    <a:pt x="1013" y="5153"/>
                  </a:cubicBezTo>
                  <a:lnTo>
                    <a:pt x="1013" y="5153"/>
                  </a:lnTo>
                  <a:cubicBezTo>
                    <a:pt x="1019" y="5160"/>
                    <a:pt x="1033" y="5159"/>
                    <a:pt x="1053" y="5155"/>
                  </a:cubicBezTo>
                  <a:lnTo>
                    <a:pt x="1053" y="5155"/>
                  </a:lnTo>
                  <a:cubicBezTo>
                    <a:pt x="1054" y="5159"/>
                    <a:pt x="1054" y="5163"/>
                    <a:pt x="1054" y="5165"/>
                  </a:cubicBezTo>
                  <a:lnTo>
                    <a:pt x="1054" y="5165"/>
                  </a:lnTo>
                  <a:cubicBezTo>
                    <a:pt x="1051" y="5175"/>
                    <a:pt x="1031" y="5242"/>
                    <a:pt x="1054" y="5272"/>
                  </a:cubicBezTo>
                  <a:lnTo>
                    <a:pt x="1054" y="5272"/>
                  </a:lnTo>
                  <a:cubicBezTo>
                    <a:pt x="1054" y="5272"/>
                    <a:pt x="1048" y="5279"/>
                    <a:pt x="1049" y="5291"/>
                  </a:cubicBezTo>
                  <a:lnTo>
                    <a:pt x="1049" y="5291"/>
                  </a:lnTo>
                  <a:cubicBezTo>
                    <a:pt x="1050" y="5304"/>
                    <a:pt x="1049" y="5351"/>
                    <a:pt x="1049" y="5351"/>
                  </a:cubicBezTo>
                  <a:lnTo>
                    <a:pt x="1049" y="5351"/>
                  </a:lnTo>
                  <a:cubicBezTo>
                    <a:pt x="1049" y="5351"/>
                    <a:pt x="1070" y="5361"/>
                    <a:pt x="1087" y="5371"/>
                  </a:cubicBezTo>
                  <a:lnTo>
                    <a:pt x="1087" y="5371"/>
                  </a:lnTo>
                  <a:cubicBezTo>
                    <a:pt x="1104" y="5381"/>
                    <a:pt x="1089" y="5399"/>
                    <a:pt x="1094" y="5418"/>
                  </a:cubicBezTo>
                  <a:lnTo>
                    <a:pt x="1094" y="5418"/>
                  </a:lnTo>
                  <a:cubicBezTo>
                    <a:pt x="1100" y="5436"/>
                    <a:pt x="1113" y="5438"/>
                    <a:pt x="1138" y="5444"/>
                  </a:cubicBezTo>
                  <a:lnTo>
                    <a:pt x="1138" y="5444"/>
                  </a:lnTo>
                  <a:cubicBezTo>
                    <a:pt x="1162" y="5451"/>
                    <a:pt x="1267" y="5469"/>
                    <a:pt x="1327" y="5453"/>
                  </a:cubicBezTo>
                  <a:lnTo>
                    <a:pt x="1327" y="5453"/>
                  </a:lnTo>
                  <a:cubicBezTo>
                    <a:pt x="1327" y="5453"/>
                    <a:pt x="1365" y="5442"/>
                    <a:pt x="1377" y="5428"/>
                  </a:cubicBezTo>
                  <a:lnTo>
                    <a:pt x="1377" y="5428"/>
                  </a:lnTo>
                  <a:cubicBezTo>
                    <a:pt x="1377" y="5428"/>
                    <a:pt x="1380" y="5398"/>
                    <a:pt x="1377" y="5394"/>
                  </a:cubicBezTo>
                  <a:lnTo>
                    <a:pt x="1377" y="5394"/>
                  </a:lnTo>
                  <a:cubicBezTo>
                    <a:pt x="1373" y="5390"/>
                    <a:pt x="1382" y="5372"/>
                    <a:pt x="1373" y="5349"/>
                  </a:cubicBezTo>
                  <a:lnTo>
                    <a:pt x="1373" y="5349"/>
                  </a:lnTo>
                  <a:cubicBezTo>
                    <a:pt x="1365" y="5326"/>
                    <a:pt x="1308" y="5261"/>
                    <a:pt x="1300" y="5233"/>
                  </a:cubicBezTo>
                  <a:lnTo>
                    <a:pt x="1300" y="5233"/>
                  </a:lnTo>
                  <a:cubicBezTo>
                    <a:pt x="1292" y="5208"/>
                    <a:pt x="1279" y="5205"/>
                    <a:pt x="1281" y="5171"/>
                  </a:cubicBezTo>
                  <a:lnTo>
                    <a:pt x="1281" y="5171"/>
                  </a:lnTo>
                  <a:cubicBezTo>
                    <a:pt x="1282" y="5171"/>
                    <a:pt x="1282" y="5172"/>
                    <a:pt x="1283" y="5172"/>
                  </a:cubicBezTo>
                  <a:lnTo>
                    <a:pt x="1283" y="5172"/>
                  </a:lnTo>
                  <a:cubicBezTo>
                    <a:pt x="1283" y="5172"/>
                    <a:pt x="1289" y="5172"/>
                    <a:pt x="1307" y="5113"/>
                  </a:cubicBezTo>
                  <a:lnTo>
                    <a:pt x="1307" y="5113"/>
                  </a:lnTo>
                  <a:cubicBezTo>
                    <a:pt x="1326" y="5054"/>
                    <a:pt x="1348" y="5025"/>
                    <a:pt x="1345" y="4991"/>
                  </a:cubicBezTo>
                  <a:lnTo>
                    <a:pt x="1345" y="4991"/>
                  </a:lnTo>
                  <a:cubicBezTo>
                    <a:pt x="1342" y="4957"/>
                    <a:pt x="1336" y="4844"/>
                    <a:pt x="1346" y="4813"/>
                  </a:cubicBezTo>
                  <a:lnTo>
                    <a:pt x="1346" y="4813"/>
                  </a:lnTo>
                  <a:cubicBezTo>
                    <a:pt x="1354" y="4782"/>
                    <a:pt x="1370" y="4567"/>
                    <a:pt x="1379" y="4492"/>
                  </a:cubicBezTo>
                  <a:lnTo>
                    <a:pt x="1379" y="4492"/>
                  </a:lnTo>
                  <a:cubicBezTo>
                    <a:pt x="1388" y="4417"/>
                    <a:pt x="1364" y="3890"/>
                    <a:pt x="1352" y="3730"/>
                  </a:cubicBezTo>
                  <a:lnTo>
                    <a:pt x="1352" y="3730"/>
                  </a:lnTo>
                  <a:cubicBezTo>
                    <a:pt x="1348" y="3674"/>
                    <a:pt x="1359" y="3042"/>
                    <a:pt x="1371" y="2902"/>
                  </a:cubicBezTo>
                  <a:lnTo>
                    <a:pt x="1371" y="2902"/>
                  </a:lnTo>
                  <a:cubicBezTo>
                    <a:pt x="1374" y="2870"/>
                    <a:pt x="1373" y="2823"/>
                    <a:pt x="1372" y="2771"/>
                  </a:cubicBezTo>
                  <a:lnTo>
                    <a:pt x="1372" y="2771"/>
                  </a:lnTo>
                  <a:cubicBezTo>
                    <a:pt x="1397" y="2752"/>
                    <a:pt x="1437" y="2722"/>
                    <a:pt x="1443" y="2716"/>
                  </a:cubicBezTo>
                  <a:lnTo>
                    <a:pt x="1443" y="2716"/>
                  </a:lnTo>
                  <a:cubicBezTo>
                    <a:pt x="1449" y="2709"/>
                    <a:pt x="1478" y="2627"/>
                    <a:pt x="1483" y="2615"/>
                  </a:cubicBezTo>
                  <a:lnTo>
                    <a:pt x="1483" y="2615"/>
                  </a:lnTo>
                  <a:cubicBezTo>
                    <a:pt x="1485" y="2617"/>
                    <a:pt x="1489" y="2619"/>
                    <a:pt x="1492" y="2621"/>
                  </a:cubicBezTo>
                  <a:lnTo>
                    <a:pt x="1492" y="2621"/>
                  </a:lnTo>
                  <a:cubicBezTo>
                    <a:pt x="1494" y="2622"/>
                    <a:pt x="1495" y="2624"/>
                    <a:pt x="1497" y="2624"/>
                  </a:cubicBezTo>
                  <a:lnTo>
                    <a:pt x="1497" y="2624"/>
                  </a:lnTo>
                  <a:cubicBezTo>
                    <a:pt x="1502" y="2624"/>
                    <a:pt x="1504" y="2619"/>
                    <a:pt x="1506" y="2615"/>
                  </a:cubicBezTo>
                  <a:lnTo>
                    <a:pt x="1506" y="2615"/>
                  </a:lnTo>
                  <a:cubicBezTo>
                    <a:pt x="1507" y="2612"/>
                    <a:pt x="1508" y="2609"/>
                    <a:pt x="1509" y="2605"/>
                  </a:cubicBezTo>
                  <a:lnTo>
                    <a:pt x="1509" y="2605"/>
                  </a:lnTo>
                  <a:cubicBezTo>
                    <a:pt x="1515" y="2590"/>
                    <a:pt x="1521" y="2571"/>
                    <a:pt x="1522" y="2569"/>
                  </a:cubicBezTo>
                  <a:lnTo>
                    <a:pt x="1522" y="2569"/>
                  </a:lnTo>
                  <a:cubicBezTo>
                    <a:pt x="1528" y="2574"/>
                    <a:pt x="1534" y="2579"/>
                    <a:pt x="1537" y="2582"/>
                  </a:cubicBezTo>
                  <a:lnTo>
                    <a:pt x="1537" y="2582"/>
                  </a:lnTo>
                  <a:cubicBezTo>
                    <a:pt x="1544" y="2587"/>
                    <a:pt x="1544" y="2569"/>
                    <a:pt x="1547" y="2561"/>
                  </a:cubicBezTo>
                  <a:lnTo>
                    <a:pt x="1547" y="2561"/>
                  </a:lnTo>
                  <a:cubicBezTo>
                    <a:pt x="1560" y="2528"/>
                    <a:pt x="1634" y="1926"/>
                    <a:pt x="1634" y="1903"/>
                  </a:cubicBezTo>
                  <a:lnTo>
                    <a:pt x="1634" y="1903"/>
                  </a:lnTo>
                  <a:cubicBezTo>
                    <a:pt x="1633" y="1859"/>
                    <a:pt x="1546" y="1203"/>
                    <a:pt x="1535" y="1139"/>
                  </a:cubicBezTo>
                  <a:lnTo>
                    <a:pt x="1535" y="1139"/>
                  </a:lnTo>
                  <a:cubicBezTo>
                    <a:pt x="1524" y="1077"/>
                    <a:pt x="1503" y="837"/>
                    <a:pt x="1447" y="846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46" name="Freeform 1053">
            <a:extLst>
              <a:ext uri="{FF2B5EF4-FFF2-40B4-BE49-F238E27FC236}">
                <a16:creationId xmlns:a16="http://schemas.microsoft.com/office/drawing/2014/main" id="{CDC174A8-3BE9-44AC-A1C3-EC4E584555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35120" y="2032458"/>
            <a:ext cx="452855" cy="454223"/>
          </a:xfrm>
          <a:custGeom>
            <a:avLst/>
            <a:gdLst>
              <a:gd name="T0" fmla="*/ 13949738 w 290150"/>
              <a:gd name="T1" fmla="*/ 30897001 h 290153"/>
              <a:gd name="T2" fmla="*/ 19785320 w 290150"/>
              <a:gd name="T3" fmla="*/ 30897001 h 290153"/>
              <a:gd name="T4" fmla="*/ 20118815 w 290150"/>
              <a:gd name="T5" fmla="*/ 28875382 h 290153"/>
              <a:gd name="T6" fmla="*/ 20243743 w 290150"/>
              <a:gd name="T7" fmla="*/ 34638894 h 290153"/>
              <a:gd name="T8" fmla="*/ 12991068 w 290150"/>
              <a:gd name="T9" fmla="*/ 30897001 h 290153"/>
              <a:gd name="T10" fmla="*/ 16826042 w 290150"/>
              <a:gd name="T11" fmla="*/ 25500909 h 290153"/>
              <a:gd name="T12" fmla="*/ 18033120 w 290150"/>
              <a:gd name="T13" fmla="*/ 26680009 h 290153"/>
              <a:gd name="T14" fmla="*/ 19073887 w 290150"/>
              <a:gd name="T15" fmla="*/ 26680009 h 290153"/>
              <a:gd name="T16" fmla="*/ 16826042 w 290150"/>
              <a:gd name="T17" fmla="*/ 24447979 h 290153"/>
              <a:gd name="T18" fmla="*/ 27043216 w 290150"/>
              <a:gd name="T19" fmla="*/ 26305416 h 290153"/>
              <a:gd name="T20" fmla="*/ 32901244 w 290150"/>
              <a:gd name="T21" fmla="*/ 26305416 h 290153"/>
              <a:gd name="T22" fmla="*/ 33283353 w 290150"/>
              <a:gd name="T23" fmla="*/ 24326996 h 290153"/>
              <a:gd name="T24" fmla="*/ 33410636 w 290150"/>
              <a:gd name="T25" fmla="*/ 30090562 h 290153"/>
              <a:gd name="T26" fmla="*/ 25982140 w 290150"/>
              <a:gd name="T27" fmla="*/ 26305416 h 290153"/>
              <a:gd name="T28" fmla="*/ 1442990 w 290150"/>
              <a:gd name="T29" fmla="*/ 24283928 h 290153"/>
              <a:gd name="T30" fmla="*/ 1060923 w 290150"/>
              <a:gd name="T31" fmla="*/ 29058221 h 290153"/>
              <a:gd name="T32" fmla="*/ 6409832 w 290150"/>
              <a:gd name="T33" fmla="*/ 25015202 h 290153"/>
              <a:gd name="T34" fmla="*/ 7937749 w 290150"/>
              <a:gd name="T35" fmla="*/ 26305416 h 290153"/>
              <a:gd name="T36" fmla="*/ 509008 w 290150"/>
              <a:gd name="T37" fmla="*/ 30090562 h 290153"/>
              <a:gd name="T38" fmla="*/ 721713 w 290150"/>
              <a:gd name="T39" fmla="*/ 24326996 h 290153"/>
              <a:gd name="T40" fmla="*/ 28651561 w 290150"/>
              <a:gd name="T41" fmla="*/ 22173684 h 290153"/>
              <a:gd name="T42" fmla="*/ 29858769 w 290150"/>
              <a:gd name="T43" fmla="*/ 20972292 h 290153"/>
              <a:gd name="T44" fmla="*/ 3897519 w 290150"/>
              <a:gd name="T45" fmla="*/ 23375230 h 290153"/>
              <a:gd name="T46" fmla="*/ 29858769 w 290150"/>
              <a:gd name="T47" fmla="*/ 19899555 h 290153"/>
              <a:gd name="T48" fmla="*/ 27652561 w 290150"/>
              <a:gd name="T49" fmla="*/ 22173684 h 290153"/>
              <a:gd name="T50" fmla="*/ 6082965 w 290150"/>
              <a:gd name="T51" fmla="*/ 22173684 h 290153"/>
              <a:gd name="T52" fmla="*/ 3897519 w 290150"/>
              <a:gd name="T53" fmla="*/ 19899555 h 290153"/>
              <a:gd name="T54" fmla="*/ 17400600 w 290150"/>
              <a:gd name="T55" fmla="*/ 22140127 h 290153"/>
              <a:gd name="T56" fmla="*/ 16331546 w 290150"/>
              <a:gd name="T57" fmla="*/ 17236943 h 290153"/>
              <a:gd name="T58" fmla="*/ 22163836 w 290150"/>
              <a:gd name="T59" fmla="*/ 15721511 h 290153"/>
              <a:gd name="T60" fmla="*/ 25940217 w 290150"/>
              <a:gd name="T61" fmla="*/ 22139279 h 290153"/>
              <a:gd name="T62" fmla="*/ 21156799 w 290150"/>
              <a:gd name="T63" fmla="*/ 22139279 h 290153"/>
              <a:gd name="T64" fmla="*/ 12074558 w 290150"/>
              <a:gd name="T65" fmla="*/ 15161567 h 290153"/>
              <a:gd name="T66" fmla="*/ 12074558 w 290150"/>
              <a:gd name="T67" fmla="*/ 22699054 h 290153"/>
              <a:gd name="T68" fmla="*/ 8298166 w 290150"/>
              <a:gd name="T69" fmla="*/ 21622368 h 290153"/>
              <a:gd name="T70" fmla="*/ 12074558 w 290150"/>
              <a:gd name="T71" fmla="*/ 15161567 h 290153"/>
              <a:gd name="T72" fmla="*/ 17467957 w 290150"/>
              <a:gd name="T73" fmla="*/ 6927296 h 290153"/>
              <a:gd name="T74" fmla="*/ 20049897 w 290150"/>
              <a:gd name="T75" fmla="*/ 8001392 h 290153"/>
              <a:gd name="T76" fmla="*/ 17002298 w 290150"/>
              <a:gd name="T77" fmla="*/ 11138632 h 290153"/>
              <a:gd name="T78" fmla="*/ 13870255 w 290150"/>
              <a:gd name="T79" fmla="*/ 8001392 h 290153"/>
              <a:gd name="T80" fmla="*/ 16452097 w 290150"/>
              <a:gd name="T81" fmla="*/ 6927296 h 290153"/>
              <a:gd name="T82" fmla="*/ 16909629 w 290150"/>
              <a:gd name="T83" fmla="*/ 1036855 h 290153"/>
              <a:gd name="T84" fmla="*/ 23212089 w 290150"/>
              <a:gd name="T85" fmla="*/ 7515668 h 290153"/>
              <a:gd name="T86" fmla="*/ 24269621 w 290150"/>
              <a:gd name="T87" fmla="*/ 7515668 h 290153"/>
              <a:gd name="T88" fmla="*/ 16909629 w 290150"/>
              <a:gd name="T89" fmla="*/ 0 h 2901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90150" h="290153">
                <a:moveTo>
                  <a:pt x="122891" y="241515"/>
                </a:moveTo>
                <a:cubicBezTo>
                  <a:pt x="124674" y="242596"/>
                  <a:pt x="125030" y="245478"/>
                  <a:pt x="123604" y="247639"/>
                </a:cubicBezTo>
                <a:cubicBezTo>
                  <a:pt x="121108" y="250882"/>
                  <a:pt x="119325" y="254485"/>
                  <a:pt x="119325" y="258808"/>
                </a:cubicBezTo>
                <a:lnTo>
                  <a:pt x="119325" y="281506"/>
                </a:lnTo>
                <a:lnTo>
                  <a:pt x="169243" y="281506"/>
                </a:lnTo>
                <a:lnTo>
                  <a:pt x="169243" y="258808"/>
                </a:lnTo>
                <a:cubicBezTo>
                  <a:pt x="169243" y="254485"/>
                  <a:pt x="167460" y="250882"/>
                  <a:pt x="164964" y="247639"/>
                </a:cubicBezTo>
                <a:cubicBezTo>
                  <a:pt x="163538" y="245478"/>
                  <a:pt x="163894" y="242596"/>
                  <a:pt x="166034" y="241515"/>
                </a:cubicBezTo>
                <a:cubicBezTo>
                  <a:pt x="167460" y="239713"/>
                  <a:pt x="170312" y="239713"/>
                  <a:pt x="172095" y="241875"/>
                </a:cubicBezTo>
                <a:cubicBezTo>
                  <a:pt x="175660" y="246919"/>
                  <a:pt x="177443" y="252683"/>
                  <a:pt x="177443" y="258808"/>
                </a:cubicBezTo>
                <a:lnTo>
                  <a:pt x="177443" y="285469"/>
                </a:lnTo>
                <a:cubicBezTo>
                  <a:pt x="177443" y="288352"/>
                  <a:pt x="175660" y="290153"/>
                  <a:pt x="173165" y="290153"/>
                </a:cubicBezTo>
                <a:lnTo>
                  <a:pt x="115047" y="290153"/>
                </a:lnTo>
                <a:cubicBezTo>
                  <a:pt x="112908" y="290153"/>
                  <a:pt x="111125" y="288352"/>
                  <a:pt x="111125" y="285469"/>
                </a:cubicBezTo>
                <a:lnTo>
                  <a:pt x="111125" y="258808"/>
                </a:lnTo>
                <a:cubicBezTo>
                  <a:pt x="111125" y="252683"/>
                  <a:pt x="112908" y="246919"/>
                  <a:pt x="116830" y="241875"/>
                </a:cubicBezTo>
                <a:cubicBezTo>
                  <a:pt x="118256" y="239713"/>
                  <a:pt x="121108" y="239713"/>
                  <a:pt x="122891" y="241515"/>
                </a:cubicBezTo>
                <a:close/>
                <a:moveTo>
                  <a:pt x="143929" y="213608"/>
                </a:moveTo>
                <a:cubicBezTo>
                  <a:pt x="138944" y="213608"/>
                  <a:pt x="134315" y="218194"/>
                  <a:pt x="134315" y="223485"/>
                </a:cubicBezTo>
                <a:cubicBezTo>
                  <a:pt x="134315" y="229483"/>
                  <a:pt x="138944" y="234069"/>
                  <a:pt x="143929" y="234069"/>
                </a:cubicBezTo>
                <a:cubicBezTo>
                  <a:pt x="149626" y="234069"/>
                  <a:pt x="154255" y="229483"/>
                  <a:pt x="154255" y="223485"/>
                </a:cubicBezTo>
                <a:cubicBezTo>
                  <a:pt x="154255" y="218194"/>
                  <a:pt x="149626" y="213608"/>
                  <a:pt x="143929" y="213608"/>
                </a:cubicBezTo>
                <a:close/>
                <a:moveTo>
                  <a:pt x="143929" y="204788"/>
                </a:moveTo>
                <a:cubicBezTo>
                  <a:pt x="154611" y="204788"/>
                  <a:pt x="163157" y="213608"/>
                  <a:pt x="163157" y="223485"/>
                </a:cubicBezTo>
                <a:cubicBezTo>
                  <a:pt x="163157" y="234069"/>
                  <a:pt x="154611" y="242535"/>
                  <a:pt x="143929" y="242535"/>
                </a:cubicBezTo>
                <a:cubicBezTo>
                  <a:pt x="133959" y="242535"/>
                  <a:pt x="125413" y="234069"/>
                  <a:pt x="125413" y="223485"/>
                </a:cubicBezTo>
                <a:cubicBezTo>
                  <a:pt x="125413" y="213608"/>
                  <a:pt x="133959" y="204788"/>
                  <a:pt x="143929" y="204788"/>
                </a:cubicBezTo>
                <a:close/>
                <a:moveTo>
                  <a:pt x="234596" y="203415"/>
                </a:moveTo>
                <a:cubicBezTo>
                  <a:pt x="236411" y="204856"/>
                  <a:pt x="236411" y="207378"/>
                  <a:pt x="235322" y="209539"/>
                </a:cubicBezTo>
                <a:cubicBezTo>
                  <a:pt x="232417" y="212782"/>
                  <a:pt x="231328" y="216385"/>
                  <a:pt x="231328" y="220348"/>
                </a:cubicBezTo>
                <a:lnTo>
                  <a:pt x="231328" y="243406"/>
                </a:lnTo>
                <a:lnTo>
                  <a:pt x="281436" y="243406"/>
                </a:lnTo>
                <a:lnTo>
                  <a:pt x="281436" y="220348"/>
                </a:lnTo>
                <a:cubicBezTo>
                  <a:pt x="281436" y="216385"/>
                  <a:pt x="279983" y="212782"/>
                  <a:pt x="277079" y="209539"/>
                </a:cubicBezTo>
                <a:cubicBezTo>
                  <a:pt x="275989" y="207378"/>
                  <a:pt x="276352" y="204856"/>
                  <a:pt x="278168" y="203415"/>
                </a:cubicBezTo>
                <a:cubicBezTo>
                  <a:pt x="279983" y="201613"/>
                  <a:pt x="282525" y="201974"/>
                  <a:pt x="284704" y="203775"/>
                </a:cubicBezTo>
                <a:cubicBezTo>
                  <a:pt x="288335" y="208459"/>
                  <a:pt x="290150" y="214223"/>
                  <a:pt x="290150" y="220348"/>
                </a:cubicBezTo>
                <a:lnTo>
                  <a:pt x="290150" y="247730"/>
                </a:lnTo>
                <a:cubicBezTo>
                  <a:pt x="290150" y="250252"/>
                  <a:pt x="288335" y="252053"/>
                  <a:pt x="285793" y="252053"/>
                </a:cubicBezTo>
                <a:lnTo>
                  <a:pt x="226607" y="252053"/>
                </a:lnTo>
                <a:cubicBezTo>
                  <a:pt x="224066" y="252053"/>
                  <a:pt x="222250" y="250252"/>
                  <a:pt x="222250" y="247730"/>
                </a:cubicBezTo>
                <a:lnTo>
                  <a:pt x="222250" y="220348"/>
                </a:lnTo>
                <a:cubicBezTo>
                  <a:pt x="222250" y="214223"/>
                  <a:pt x="224066" y="208459"/>
                  <a:pt x="228423" y="203775"/>
                </a:cubicBezTo>
                <a:cubicBezTo>
                  <a:pt x="229875" y="201974"/>
                  <a:pt x="232417" y="201613"/>
                  <a:pt x="234596" y="203415"/>
                </a:cubicBezTo>
                <a:close/>
                <a:moveTo>
                  <a:pt x="12345" y="203415"/>
                </a:moveTo>
                <a:cubicBezTo>
                  <a:pt x="13798" y="204856"/>
                  <a:pt x="14161" y="207378"/>
                  <a:pt x="12708" y="209539"/>
                </a:cubicBezTo>
                <a:cubicBezTo>
                  <a:pt x="10167" y="212782"/>
                  <a:pt x="9077" y="216385"/>
                  <a:pt x="9077" y="220348"/>
                </a:cubicBezTo>
                <a:lnTo>
                  <a:pt x="9077" y="243406"/>
                </a:lnTo>
                <a:lnTo>
                  <a:pt x="59185" y="243406"/>
                </a:lnTo>
                <a:lnTo>
                  <a:pt x="59185" y="220348"/>
                </a:lnTo>
                <a:cubicBezTo>
                  <a:pt x="59185" y="216385"/>
                  <a:pt x="57733" y="212782"/>
                  <a:pt x="54828" y="209539"/>
                </a:cubicBezTo>
                <a:cubicBezTo>
                  <a:pt x="53739" y="207378"/>
                  <a:pt x="53739" y="204856"/>
                  <a:pt x="55917" y="203415"/>
                </a:cubicBezTo>
                <a:cubicBezTo>
                  <a:pt x="57733" y="201613"/>
                  <a:pt x="60275" y="201974"/>
                  <a:pt x="62090" y="203775"/>
                </a:cubicBezTo>
                <a:cubicBezTo>
                  <a:pt x="66084" y="208459"/>
                  <a:pt x="67900" y="214223"/>
                  <a:pt x="67900" y="220348"/>
                </a:cubicBezTo>
                <a:lnTo>
                  <a:pt x="67900" y="247730"/>
                </a:lnTo>
                <a:cubicBezTo>
                  <a:pt x="67900" y="250252"/>
                  <a:pt x="66084" y="252053"/>
                  <a:pt x="63542" y="252053"/>
                </a:cubicBezTo>
                <a:lnTo>
                  <a:pt x="4357" y="252053"/>
                </a:lnTo>
                <a:cubicBezTo>
                  <a:pt x="1815" y="252053"/>
                  <a:pt x="0" y="250252"/>
                  <a:pt x="0" y="247730"/>
                </a:cubicBezTo>
                <a:lnTo>
                  <a:pt x="0" y="220348"/>
                </a:lnTo>
                <a:cubicBezTo>
                  <a:pt x="0" y="214223"/>
                  <a:pt x="2178" y="208459"/>
                  <a:pt x="6172" y="203775"/>
                </a:cubicBezTo>
                <a:cubicBezTo>
                  <a:pt x="7625" y="201974"/>
                  <a:pt x="10167" y="201613"/>
                  <a:pt x="12345" y="203415"/>
                </a:cubicBezTo>
                <a:close/>
                <a:moveTo>
                  <a:pt x="255410" y="175674"/>
                </a:moveTo>
                <a:cubicBezTo>
                  <a:pt x="249713" y="175674"/>
                  <a:pt x="245084" y="179987"/>
                  <a:pt x="245084" y="185738"/>
                </a:cubicBezTo>
                <a:cubicBezTo>
                  <a:pt x="245084" y="191130"/>
                  <a:pt x="249713" y="195802"/>
                  <a:pt x="255410" y="195802"/>
                </a:cubicBezTo>
                <a:cubicBezTo>
                  <a:pt x="260751" y="195802"/>
                  <a:pt x="265380" y="191130"/>
                  <a:pt x="265380" y="185738"/>
                </a:cubicBezTo>
                <a:cubicBezTo>
                  <a:pt x="265380" y="179987"/>
                  <a:pt x="260751" y="175674"/>
                  <a:pt x="255410" y="175674"/>
                </a:cubicBezTo>
                <a:close/>
                <a:moveTo>
                  <a:pt x="33338" y="175674"/>
                </a:moveTo>
                <a:cubicBezTo>
                  <a:pt x="27693" y="175674"/>
                  <a:pt x="23107" y="179987"/>
                  <a:pt x="23107" y="185738"/>
                </a:cubicBezTo>
                <a:cubicBezTo>
                  <a:pt x="23107" y="191130"/>
                  <a:pt x="27693" y="195802"/>
                  <a:pt x="33338" y="195802"/>
                </a:cubicBezTo>
                <a:cubicBezTo>
                  <a:pt x="38629" y="195802"/>
                  <a:pt x="43216" y="191130"/>
                  <a:pt x="43216" y="185738"/>
                </a:cubicBezTo>
                <a:cubicBezTo>
                  <a:pt x="43216" y="179987"/>
                  <a:pt x="38629" y="175674"/>
                  <a:pt x="33338" y="175674"/>
                </a:cubicBezTo>
                <a:close/>
                <a:moveTo>
                  <a:pt x="255410" y="166688"/>
                </a:moveTo>
                <a:cubicBezTo>
                  <a:pt x="265736" y="166688"/>
                  <a:pt x="274282" y="175315"/>
                  <a:pt x="274282" y="185738"/>
                </a:cubicBezTo>
                <a:cubicBezTo>
                  <a:pt x="274282" y="196521"/>
                  <a:pt x="265736" y="204429"/>
                  <a:pt x="255410" y="204429"/>
                </a:cubicBezTo>
                <a:cubicBezTo>
                  <a:pt x="244728" y="204429"/>
                  <a:pt x="236538" y="196521"/>
                  <a:pt x="236538" y="185738"/>
                </a:cubicBezTo>
                <a:cubicBezTo>
                  <a:pt x="236538" y="175315"/>
                  <a:pt x="244728" y="166688"/>
                  <a:pt x="255410" y="166688"/>
                </a:cubicBezTo>
                <a:close/>
                <a:moveTo>
                  <a:pt x="33338" y="166688"/>
                </a:moveTo>
                <a:cubicBezTo>
                  <a:pt x="43568" y="166688"/>
                  <a:pt x="52035" y="175315"/>
                  <a:pt x="52035" y="185738"/>
                </a:cubicBezTo>
                <a:cubicBezTo>
                  <a:pt x="52035" y="196521"/>
                  <a:pt x="43568" y="204429"/>
                  <a:pt x="33338" y="204429"/>
                </a:cubicBezTo>
                <a:cubicBezTo>
                  <a:pt x="22754" y="204429"/>
                  <a:pt x="14288" y="196521"/>
                  <a:pt x="14288" y="185738"/>
                </a:cubicBezTo>
                <a:cubicBezTo>
                  <a:pt x="14288" y="175315"/>
                  <a:pt x="22754" y="166688"/>
                  <a:pt x="33338" y="166688"/>
                </a:cubicBezTo>
                <a:close/>
                <a:moveTo>
                  <a:pt x="143891" y="139700"/>
                </a:moveTo>
                <a:cubicBezTo>
                  <a:pt x="146939" y="139700"/>
                  <a:pt x="148844" y="141862"/>
                  <a:pt x="148844" y="144384"/>
                </a:cubicBezTo>
                <a:lnTo>
                  <a:pt x="148844" y="185456"/>
                </a:lnTo>
                <a:cubicBezTo>
                  <a:pt x="148844" y="187978"/>
                  <a:pt x="146939" y="190140"/>
                  <a:pt x="143891" y="190140"/>
                </a:cubicBezTo>
                <a:cubicBezTo>
                  <a:pt x="141605" y="190140"/>
                  <a:pt x="139700" y="187978"/>
                  <a:pt x="139700" y="185456"/>
                </a:cubicBezTo>
                <a:lnTo>
                  <a:pt x="139700" y="144384"/>
                </a:lnTo>
                <a:cubicBezTo>
                  <a:pt x="139700" y="141862"/>
                  <a:pt x="141605" y="139700"/>
                  <a:pt x="143891" y="139700"/>
                </a:cubicBezTo>
                <a:close/>
                <a:moveTo>
                  <a:pt x="185282" y="127000"/>
                </a:moveTo>
                <a:cubicBezTo>
                  <a:pt x="188154" y="127000"/>
                  <a:pt x="189589" y="128804"/>
                  <a:pt x="189589" y="131691"/>
                </a:cubicBezTo>
                <a:lnTo>
                  <a:pt x="189589" y="181120"/>
                </a:lnTo>
                <a:lnTo>
                  <a:pt x="217225" y="181120"/>
                </a:lnTo>
                <a:cubicBezTo>
                  <a:pt x="219738" y="181120"/>
                  <a:pt x="221891" y="182924"/>
                  <a:pt x="221891" y="185449"/>
                </a:cubicBezTo>
                <a:cubicBezTo>
                  <a:pt x="221891" y="187975"/>
                  <a:pt x="219738" y="190139"/>
                  <a:pt x="217225" y="190139"/>
                </a:cubicBezTo>
                <a:lnTo>
                  <a:pt x="185282" y="190139"/>
                </a:lnTo>
                <a:cubicBezTo>
                  <a:pt x="182770" y="190139"/>
                  <a:pt x="180975" y="187975"/>
                  <a:pt x="180975" y="185449"/>
                </a:cubicBezTo>
                <a:lnTo>
                  <a:pt x="180975" y="131691"/>
                </a:lnTo>
                <a:cubicBezTo>
                  <a:pt x="180975" y="128804"/>
                  <a:pt x="182770" y="127000"/>
                  <a:pt x="185282" y="127000"/>
                </a:cubicBezTo>
                <a:close/>
                <a:moveTo>
                  <a:pt x="103284" y="127000"/>
                </a:moveTo>
                <a:cubicBezTo>
                  <a:pt x="105796" y="127000"/>
                  <a:pt x="107591" y="128804"/>
                  <a:pt x="107591" y="131691"/>
                </a:cubicBezTo>
                <a:lnTo>
                  <a:pt x="107591" y="185449"/>
                </a:lnTo>
                <a:cubicBezTo>
                  <a:pt x="107591" y="187975"/>
                  <a:pt x="105796" y="190139"/>
                  <a:pt x="103284" y="190139"/>
                </a:cubicBezTo>
                <a:lnTo>
                  <a:pt x="70982" y="190139"/>
                </a:lnTo>
                <a:cubicBezTo>
                  <a:pt x="68828" y="190139"/>
                  <a:pt x="66675" y="187975"/>
                  <a:pt x="66675" y="185449"/>
                </a:cubicBezTo>
                <a:cubicBezTo>
                  <a:pt x="66675" y="182924"/>
                  <a:pt x="68828" y="181120"/>
                  <a:pt x="70982" y="181120"/>
                </a:cubicBezTo>
                <a:lnTo>
                  <a:pt x="98977" y="181120"/>
                </a:lnTo>
                <a:lnTo>
                  <a:pt x="98977" y="131691"/>
                </a:lnTo>
                <a:cubicBezTo>
                  <a:pt x="98977" y="128804"/>
                  <a:pt x="101130" y="127000"/>
                  <a:pt x="103284" y="127000"/>
                </a:cubicBezTo>
                <a:close/>
                <a:moveTo>
                  <a:pt x="145437" y="31750"/>
                </a:moveTo>
                <a:cubicBezTo>
                  <a:pt x="147610" y="31750"/>
                  <a:pt x="149420" y="33550"/>
                  <a:pt x="149420" y="36429"/>
                </a:cubicBezTo>
                <a:lnTo>
                  <a:pt x="149420" y="58027"/>
                </a:lnTo>
                <a:lnTo>
                  <a:pt x="171506" y="58027"/>
                </a:lnTo>
                <a:cubicBezTo>
                  <a:pt x="174040" y="58027"/>
                  <a:pt x="175851" y="60546"/>
                  <a:pt x="175851" y="62346"/>
                </a:cubicBezTo>
                <a:cubicBezTo>
                  <a:pt x="175851" y="65226"/>
                  <a:pt x="174040" y="67026"/>
                  <a:pt x="171506" y="67026"/>
                </a:cubicBezTo>
                <a:lnTo>
                  <a:pt x="149420" y="67026"/>
                </a:lnTo>
                <a:lnTo>
                  <a:pt x="149420" y="88983"/>
                </a:lnTo>
                <a:cubicBezTo>
                  <a:pt x="149420" y="91503"/>
                  <a:pt x="147610" y="93303"/>
                  <a:pt x="145437" y="93303"/>
                </a:cubicBezTo>
                <a:cubicBezTo>
                  <a:pt x="142541" y="93303"/>
                  <a:pt x="140730" y="91503"/>
                  <a:pt x="140730" y="88983"/>
                </a:cubicBezTo>
                <a:lnTo>
                  <a:pt x="140730" y="67026"/>
                </a:lnTo>
                <a:lnTo>
                  <a:pt x="118645" y="67026"/>
                </a:lnTo>
                <a:cubicBezTo>
                  <a:pt x="116110" y="67026"/>
                  <a:pt x="114300" y="65226"/>
                  <a:pt x="114300" y="62346"/>
                </a:cubicBezTo>
                <a:cubicBezTo>
                  <a:pt x="114300" y="60546"/>
                  <a:pt x="116110" y="58027"/>
                  <a:pt x="118645" y="58027"/>
                </a:cubicBezTo>
                <a:lnTo>
                  <a:pt x="140730" y="58027"/>
                </a:lnTo>
                <a:lnTo>
                  <a:pt x="140730" y="36429"/>
                </a:lnTo>
                <a:cubicBezTo>
                  <a:pt x="140730" y="33550"/>
                  <a:pt x="142541" y="31750"/>
                  <a:pt x="145437" y="31750"/>
                </a:cubicBezTo>
                <a:close/>
                <a:moveTo>
                  <a:pt x="144644" y="8684"/>
                </a:moveTo>
                <a:cubicBezTo>
                  <a:pt x="114251" y="8684"/>
                  <a:pt x="89647" y="33288"/>
                  <a:pt x="89647" y="62957"/>
                </a:cubicBezTo>
                <a:cubicBezTo>
                  <a:pt x="89647" y="93350"/>
                  <a:pt x="114251" y="117954"/>
                  <a:pt x="144644" y="117954"/>
                </a:cubicBezTo>
                <a:cubicBezTo>
                  <a:pt x="174313" y="117954"/>
                  <a:pt x="198556" y="93350"/>
                  <a:pt x="198556" y="62957"/>
                </a:cubicBezTo>
                <a:cubicBezTo>
                  <a:pt x="198556" y="33288"/>
                  <a:pt x="174313" y="8684"/>
                  <a:pt x="144644" y="8684"/>
                </a:cubicBezTo>
                <a:close/>
                <a:moveTo>
                  <a:pt x="144644" y="0"/>
                </a:moveTo>
                <a:cubicBezTo>
                  <a:pt x="179379" y="0"/>
                  <a:pt x="207601" y="28222"/>
                  <a:pt x="207601" y="62957"/>
                </a:cubicBezTo>
                <a:cubicBezTo>
                  <a:pt x="207601" y="98416"/>
                  <a:pt x="179379" y="126638"/>
                  <a:pt x="144644" y="126638"/>
                </a:cubicBezTo>
                <a:cubicBezTo>
                  <a:pt x="109185" y="126638"/>
                  <a:pt x="80963" y="98416"/>
                  <a:pt x="80963" y="62957"/>
                </a:cubicBezTo>
                <a:cubicBezTo>
                  <a:pt x="80963" y="28222"/>
                  <a:pt x="109185" y="0"/>
                  <a:pt x="1446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181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5016AEC-0320-4ED0-8ECB-FE11DDDF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B2C00A-E659-4691-AFB4-282551729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78FD84C-74B5-451D-8F0A-1E19EC3D9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2435" y="891540"/>
            <a:ext cx="10989565" cy="50711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379957F9-885C-43B6-AB33-483FFE1AF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84" y="1054121"/>
            <a:ext cx="10324511" cy="1184111"/>
          </a:xfrm>
        </p:spPr>
        <p:txBody>
          <a:bodyPr>
            <a:noAutofit/>
          </a:bodyPr>
          <a:lstStyle/>
          <a:p>
            <a:r>
              <a:rPr lang="it-IT" sz="3200" dirty="0"/>
              <a:t>Il processo di redazione del Bilancio di Sostenibilità di CET</a:t>
            </a:r>
          </a:p>
        </p:txBody>
      </p:sp>
      <p:graphicFrame>
        <p:nvGraphicFramePr>
          <p:cNvPr id="12" name="Diagramma 11">
            <a:extLst>
              <a:ext uri="{FF2B5EF4-FFF2-40B4-BE49-F238E27FC236}">
                <a16:creationId xmlns:a16="http://schemas.microsoft.com/office/drawing/2014/main" id="{75BE4999-F4D9-4776-8717-7A631DA973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464330"/>
              </p:ext>
            </p:extLst>
          </p:nvPr>
        </p:nvGraphicFramePr>
        <p:xfrm>
          <a:off x="1524000" y="2399099"/>
          <a:ext cx="9465564" cy="3400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2792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7C8677-B872-D44E-92C4-7F7043B359F0}"/>
              </a:ext>
            </a:extLst>
          </p:cNvPr>
          <p:cNvSpPr txBox="1"/>
          <p:nvPr/>
        </p:nvSpPr>
        <p:spPr>
          <a:xfrm>
            <a:off x="3572635" y="306186"/>
            <a:ext cx="50467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STRUTTURA DEL DOCUMENTO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3B793F-D3F3-1442-8A3A-3ACADA4059C4}"/>
              </a:ext>
            </a:extLst>
          </p:cNvPr>
          <p:cNvSpPr txBox="1"/>
          <p:nvPr/>
        </p:nvSpPr>
        <p:spPr>
          <a:xfrm>
            <a:off x="108079" y="995719"/>
            <a:ext cx="11975841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4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Alla luce delle principali esigenze conoscitive espresse mediante la compilazione del questionario somministrato ai soci e alle persone dell’organizzazione, in questa prima rendicontazione è stato scelto di focalizzare l’attenzione su quegli ambiti ai quali è stato assegnato un valore massimo (punteggio pari ad 1) da un numero di rispondenti almeno superiore al 10%, ovvero: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21D44CE-2CAE-4E44-851C-CD6570E19DED}"/>
              </a:ext>
            </a:extLst>
          </p:cNvPr>
          <p:cNvSpPr/>
          <p:nvPr/>
        </p:nvSpPr>
        <p:spPr>
          <a:xfrm>
            <a:off x="981933" y="2852381"/>
            <a:ext cx="864973" cy="86497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0E3D7A-AFF3-EC4C-A5AE-D0B8DA88A5DD}"/>
              </a:ext>
            </a:extLst>
          </p:cNvPr>
          <p:cNvSpPr txBox="1"/>
          <p:nvPr/>
        </p:nvSpPr>
        <p:spPr>
          <a:xfrm>
            <a:off x="1126519" y="3007869"/>
            <a:ext cx="57580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09B4AB-81C3-C64B-A635-E2DD7EAC2B3D}"/>
              </a:ext>
            </a:extLst>
          </p:cNvPr>
          <p:cNvSpPr txBox="1"/>
          <p:nvPr/>
        </p:nvSpPr>
        <p:spPr>
          <a:xfrm>
            <a:off x="2160730" y="2831910"/>
            <a:ext cx="231377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Governance e </a:t>
            </a:r>
            <a:r>
              <a:rPr lang="en-US" sz="1600" b="1" dirty="0" err="1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Lavoratori</a:t>
            </a:r>
            <a:endParaRPr lang="en-US" sz="1600" b="1" dirty="0">
              <a:solidFill>
                <a:schemeClr val="tx2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99C17EF-6B63-5849-9E51-63E9E99BC8DF}"/>
              </a:ext>
            </a:extLst>
          </p:cNvPr>
          <p:cNvSpPr txBox="1">
            <a:spLocks/>
          </p:cNvSpPr>
          <p:nvPr/>
        </p:nvSpPr>
        <p:spPr>
          <a:xfrm>
            <a:off x="2160729" y="3219990"/>
            <a:ext cx="5382643" cy="25410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it-IT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Indicati, rispettivamente, dal 10,11% e dal 14,61% dei soci</a:t>
            </a:r>
            <a:endParaRPr lang="en-US" sz="12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3C760CB-1B62-6741-9E40-1C3CC7AF7D15}"/>
              </a:ext>
            </a:extLst>
          </p:cNvPr>
          <p:cNvSpPr/>
          <p:nvPr/>
        </p:nvSpPr>
        <p:spPr>
          <a:xfrm>
            <a:off x="981933" y="4730475"/>
            <a:ext cx="864973" cy="8649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3A890A-2375-C340-8418-B6E55D63F940}"/>
              </a:ext>
            </a:extLst>
          </p:cNvPr>
          <p:cNvSpPr txBox="1"/>
          <p:nvPr/>
        </p:nvSpPr>
        <p:spPr>
          <a:xfrm>
            <a:off x="1126519" y="4885962"/>
            <a:ext cx="57580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B765B0-86F0-C546-81AC-56F23618886A}"/>
              </a:ext>
            </a:extLst>
          </p:cNvPr>
          <p:cNvSpPr txBox="1"/>
          <p:nvPr/>
        </p:nvSpPr>
        <p:spPr>
          <a:xfrm>
            <a:off x="2160730" y="4712626"/>
            <a:ext cx="95308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“</a:t>
            </a:r>
            <a:r>
              <a:rPr lang="en-US" sz="1600" b="1" dirty="0" err="1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Clienti</a:t>
            </a:r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” 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9E952BDF-324B-AD46-B1F8-B74DA187F86A}"/>
              </a:ext>
            </a:extLst>
          </p:cNvPr>
          <p:cNvSpPr txBox="1">
            <a:spLocks/>
          </p:cNvSpPr>
          <p:nvPr/>
        </p:nvSpPr>
        <p:spPr>
          <a:xfrm>
            <a:off x="2160729" y="5100705"/>
            <a:ext cx="5382643" cy="48494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it-IT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Segnalato dal 6,74% dei soci rispondenti, ma dal 12,50% delle persone dell’organizzazione</a:t>
            </a:r>
            <a:endParaRPr lang="en-US" sz="12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6F6A505-6F40-2542-9A3E-6E36A8DE36FC}"/>
              </a:ext>
            </a:extLst>
          </p:cNvPr>
          <p:cNvSpPr/>
          <p:nvPr/>
        </p:nvSpPr>
        <p:spPr>
          <a:xfrm>
            <a:off x="7543372" y="2854515"/>
            <a:ext cx="864973" cy="8649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DBF09B-DC27-7444-9F90-7739D79BFF71}"/>
              </a:ext>
            </a:extLst>
          </p:cNvPr>
          <p:cNvSpPr txBox="1"/>
          <p:nvPr/>
        </p:nvSpPr>
        <p:spPr>
          <a:xfrm>
            <a:off x="7687958" y="3010003"/>
            <a:ext cx="57580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AB3CDF-39A2-6A44-A01D-EBEFD7AF9704}"/>
              </a:ext>
            </a:extLst>
          </p:cNvPr>
          <p:cNvSpPr txBox="1"/>
          <p:nvPr/>
        </p:nvSpPr>
        <p:spPr>
          <a:xfrm>
            <a:off x="8722169" y="2834044"/>
            <a:ext cx="112710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“Partners” 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5C0A8FD5-E374-E847-B24A-40043FA94873}"/>
              </a:ext>
            </a:extLst>
          </p:cNvPr>
          <p:cNvSpPr txBox="1">
            <a:spLocks/>
          </p:cNvSpPr>
          <p:nvPr/>
        </p:nvSpPr>
        <p:spPr>
          <a:xfrm>
            <a:off x="8722168" y="3222124"/>
            <a:ext cx="2146075" cy="25410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it-IT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Additati dal 11,24% dei soci</a:t>
            </a:r>
            <a:endParaRPr lang="en-US" sz="12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D6A55D6-B746-0741-921B-ED26606154E1}"/>
              </a:ext>
            </a:extLst>
          </p:cNvPr>
          <p:cNvSpPr/>
          <p:nvPr/>
        </p:nvSpPr>
        <p:spPr>
          <a:xfrm>
            <a:off x="7543372" y="4732609"/>
            <a:ext cx="864973" cy="8649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3FEF07-6DE1-BB43-92C6-EA4E96E61E43}"/>
              </a:ext>
            </a:extLst>
          </p:cNvPr>
          <p:cNvSpPr txBox="1"/>
          <p:nvPr/>
        </p:nvSpPr>
        <p:spPr>
          <a:xfrm>
            <a:off x="7687958" y="4888097"/>
            <a:ext cx="575800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4140FD-E640-584B-9B33-1F8F6007B15A}"/>
              </a:ext>
            </a:extLst>
          </p:cNvPr>
          <p:cNvSpPr txBox="1"/>
          <p:nvPr/>
        </p:nvSpPr>
        <p:spPr>
          <a:xfrm>
            <a:off x="8722169" y="4712138"/>
            <a:ext cx="205684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 err="1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Ambiente</a:t>
            </a:r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e </a:t>
            </a:r>
            <a:r>
              <a:rPr lang="en-US" sz="1600" b="1" dirty="0" err="1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Territorio</a:t>
            </a:r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BE2312CA-8C70-4D42-9CE9-3AC0C260B685}"/>
              </a:ext>
            </a:extLst>
          </p:cNvPr>
          <p:cNvSpPr txBox="1">
            <a:spLocks/>
          </p:cNvSpPr>
          <p:nvPr/>
        </p:nvSpPr>
        <p:spPr>
          <a:xfrm>
            <a:off x="8722168" y="5100218"/>
            <a:ext cx="2878505" cy="25410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it-IT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Entrambi indicati dal 20,22% dei soci</a:t>
            </a:r>
            <a:endParaRPr lang="en-US" sz="1200" dirty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76026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13FC0-3A9B-44DF-B146-B135B0B2DE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E4D888-52C8-4241-A458-0B6709EFB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>
                <a:solidFill>
                  <a:srgbClr val="FFFFFF"/>
                </a:solidFill>
              </a:rPr>
              <a:t>Persone nell’organizzazione</a:t>
            </a:r>
          </a:p>
        </p:txBody>
      </p:sp>
    </p:spTree>
    <p:extLst>
      <p:ext uri="{BB962C8B-B14F-4D97-AF65-F5344CB8AC3E}">
        <p14:creationId xmlns:p14="http://schemas.microsoft.com/office/powerpoint/2010/main" val="2429512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Governance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7990091" y="951318"/>
            <a:ext cx="3424739" cy="4955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1600" dirty="0">
                <a:solidFill>
                  <a:srgbClr val="FFFFFF"/>
                </a:solidFill>
              </a:rPr>
              <a:t>A</a:t>
            </a:r>
            <a:r>
              <a:rPr lang="en-US" sz="1600" dirty="0">
                <a:solidFill>
                  <a:srgbClr val="FFFFFF"/>
                </a:solidFill>
                <a:effectLst/>
              </a:rPr>
              <a:t>lto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livello</a:t>
            </a:r>
            <a:r>
              <a:rPr lang="en-US" sz="1600" dirty="0">
                <a:solidFill>
                  <a:srgbClr val="FFFFFF"/>
                </a:solidFill>
                <a:effectLst/>
              </a:rPr>
              <a:t> ed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eterogeneità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delle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competenze</a:t>
            </a:r>
            <a:r>
              <a:rPr lang="en-US" sz="1600" dirty="0">
                <a:solidFill>
                  <a:srgbClr val="FFFFFF"/>
                </a:solidFill>
                <a:effectLst/>
              </a:rPr>
              <a:t> di cui CET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può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avvalersi</a:t>
            </a:r>
            <a:r>
              <a:rPr lang="en-US" sz="1600" dirty="0">
                <a:solidFill>
                  <a:srgbClr val="FFFFFF"/>
                </a:solidFill>
                <a:effectLst/>
              </a:rPr>
              <a:t> per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l’esercizio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della</a:t>
            </a:r>
            <a:r>
              <a:rPr lang="en-US" sz="1600" dirty="0">
                <a:solidFill>
                  <a:srgbClr val="FFFFFF"/>
                </a:solidFill>
                <a:effectLst/>
              </a:rPr>
              <a:t> propria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attività</a:t>
            </a:r>
            <a:r>
              <a:rPr lang="en-US" sz="1600" dirty="0">
                <a:solidFill>
                  <a:srgbClr val="FFFFFF"/>
                </a:solidFill>
                <a:effectLst/>
              </a:rPr>
              <a:t>:</a:t>
            </a:r>
          </a:p>
          <a:p>
            <a:pPr marL="323850" indent="-323850">
              <a:lnSpc>
                <a:spcPct val="9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FFFFFF"/>
                </a:solidFill>
                <a:effectLst/>
              </a:rPr>
              <a:t>Il 93%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dei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membri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della</a:t>
            </a:r>
            <a:r>
              <a:rPr lang="en-US" sz="1400" dirty="0">
                <a:solidFill>
                  <a:srgbClr val="FFFFFF"/>
                </a:solidFill>
                <a:effectLst/>
              </a:rPr>
              <a:t> Governance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possiede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almeno</a:t>
            </a:r>
            <a:r>
              <a:rPr lang="en-US" sz="1400" dirty="0">
                <a:solidFill>
                  <a:srgbClr val="FFFFFF"/>
                </a:solidFill>
                <a:effectLst/>
              </a:rPr>
              <a:t> una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laurea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</a:p>
          <a:p>
            <a:pPr marL="323850" indent="-323850">
              <a:lnSpc>
                <a:spcPct val="9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FFFFFF"/>
                </a:solidFill>
                <a:effectLst/>
              </a:rPr>
              <a:t>I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titoli</a:t>
            </a:r>
            <a:r>
              <a:rPr lang="en-US" sz="1400" dirty="0">
                <a:solidFill>
                  <a:srgbClr val="FFFFFF"/>
                </a:solidFill>
                <a:effectLst/>
              </a:rPr>
              <a:t> di studio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riguardano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varie</a:t>
            </a:r>
            <a:r>
              <a:rPr lang="en-US" sz="1400" dirty="0">
                <a:solidFill>
                  <a:srgbClr val="FFFFFF"/>
                </a:solidFill>
                <a:effectLst/>
              </a:rPr>
              <a:t> discipline,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quali</a:t>
            </a:r>
            <a:r>
              <a:rPr lang="en-US" sz="1400" dirty="0">
                <a:solidFill>
                  <a:srgbClr val="FFFFFF"/>
                </a:solidFill>
                <a:effectLst/>
              </a:rPr>
              <a:t> ad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esempio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l’economia</a:t>
            </a:r>
            <a:r>
              <a:rPr lang="en-US" sz="1400" dirty="0">
                <a:solidFill>
                  <a:srgbClr val="FFFFFF"/>
                </a:solidFill>
                <a:effectLst/>
              </a:rPr>
              <a:t>, la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giurisprudenza</a:t>
            </a:r>
            <a:r>
              <a:rPr lang="en-US" sz="1400" dirty="0">
                <a:solidFill>
                  <a:srgbClr val="FFFFFF"/>
                </a:solidFill>
                <a:effectLst/>
              </a:rPr>
              <a:t>,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l’ingegneria</a:t>
            </a:r>
            <a:r>
              <a:rPr lang="en-US" sz="1400" dirty="0">
                <a:solidFill>
                  <a:srgbClr val="FFFFFF"/>
                </a:solidFill>
                <a:effectLst/>
              </a:rPr>
              <a:t>, la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chimica</a:t>
            </a:r>
            <a:r>
              <a:rPr lang="en-US" sz="1400" dirty="0">
                <a:solidFill>
                  <a:srgbClr val="FFFFFF"/>
                </a:solidFill>
                <a:effectLst/>
              </a:rPr>
              <a:t> e la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filosofia</a:t>
            </a:r>
            <a:r>
              <a:rPr lang="en-US" sz="1400" dirty="0">
                <a:solidFill>
                  <a:srgbClr val="FFFFFF"/>
                </a:solidFill>
                <a:effectLst/>
              </a:rPr>
              <a:t> a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testimonianza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della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diversità</a:t>
            </a:r>
            <a:r>
              <a:rPr lang="en-US" sz="1400" dirty="0">
                <a:solidFill>
                  <a:srgbClr val="FFFFFF"/>
                </a:solidFill>
                <a:effectLst/>
              </a:rPr>
              <a:t> di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competenze</a:t>
            </a:r>
            <a:r>
              <a:rPr lang="en-US" sz="1400" dirty="0">
                <a:solidFill>
                  <a:srgbClr val="FFFFFF"/>
                </a:solidFill>
                <a:effectLst/>
              </a:rPr>
              <a:t> e di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profili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presenti</a:t>
            </a:r>
            <a:r>
              <a:rPr lang="en-US" sz="1400" dirty="0">
                <a:solidFill>
                  <a:srgbClr val="FFFFFF"/>
                </a:solidFill>
                <a:effectLst/>
              </a:rPr>
              <a:t> </a:t>
            </a:r>
            <a:r>
              <a:rPr lang="en-US" sz="1400" dirty="0" err="1">
                <a:solidFill>
                  <a:srgbClr val="FFFFFF"/>
                </a:solidFill>
                <a:effectLst/>
              </a:rPr>
              <a:t>nell’organizzazione</a:t>
            </a:r>
            <a:endParaRPr lang="en-US" sz="1400" dirty="0">
              <a:solidFill>
                <a:srgbClr val="FFFFFF"/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US" sz="1600" dirty="0" err="1">
                <a:solidFill>
                  <a:srgbClr val="FFFFFF"/>
                </a:solidFill>
                <a:effectLst/>
              </a:rPr>
              <a:t>Nessun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componente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della</a:t>
            </a:r>
            <a:r>
              <a:rPr lang="en-US" sz="1600" dirty="0">
                <a:solidFill>
                  <a:srgbClr val="FFFFFF"/>
                </a:solidFill>
                <a:effectLst/>
              </a:rPr>
              <a:t> Governance (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fatta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eccezione</a:t>
            </a:r>
            <a:r>
              <a:rPr lang="en-US" sz="1600" dirty="0">
                <a:solidFill>
                  <a:srgbClr val="FFFFFF"/>
                </a:solidFill>
                <a:effectLst/>
              </a:rPr>
              <a:t> per il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Revisore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legale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dei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conti</a:t>
            </a:r>
            <a:r>
              <a:rPr lang="en-US" sz="1600" dirty="0">
                <a:solidFill>
                  <a:srgbClr val="FFFFFF"/>
                </a:solidFill>
                <a:effectLst/>
              </a:rPr>
              <a:t>)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percepisce</a:t>
            </a:r>
            <a:r>
              <a:rPr lang="en-US" sz="1600" dirty="0">
                <a:solidFill>
                  <a:srgbClr val="FFFFFF"/>
                </a:solidFill>
                <a:effectLst/>
              </a:rPr>
              <a:t> un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compenso</a:t>
            </a:r>
            <a:r>
              <a:rPr lang="en-US" sz="1600" dirty="0">
                <a:solidFill>
                  <a:srgbClr val="FFFFFF"/>
                </a:solidFill>
                <a:effectLst/>
              </a:rPr>
              <a:t> da CET per lo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svolgimento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della</a:t>
            </a:r>
            <a:r>
              <a:rPr lang="en-US" sz="1600" dirty="0">
                <a:solidFill>
                  <a:srgbClr val="FFFFFF"/>
                </a:solidFill>
                <a:effectLst/>
              </a:rPr>
              <a:t> propria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attività</a:t>
            </a:r>
            <a:r>
              <a:rPr lang="en-US" sz="1600" dirty="0">
                <a:solidFill>
                  <a:srgbClr val="FFFFFF"/>
                </a:solidFill>
                <a:effectLst/>
              </a:rPr>
              <a:t> (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viene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garantito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solamente</a:t>
            </a:r>
            <a:r>
              <a:rPr lang="en-US" sz="1600" dirty="0">
                <a:solidFill>
                  <a:srgbClr val="FFFFFF"/>
                </a:solidFill>
                <a:effectLst/>
              </a:rPr>
              <a:t> il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rimborso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delle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spese</a:t>
            </a:r>
            <a:r>
              <a:rPr lang="en-US" sz="1600" dirty="0">
                <a:solidFill>
                  <a:srgbClr val="FFFFFF"/>
                </a:solidFill>
                <a:effectLst/>
              </a:rPr>
              <a:t> di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trasferta</a:t>
            </a:r>
            <a:r>
              <a:rPr lang="en-US" sz="1600" dirty="0">
                <a:solidFill>
                  <a:srgbClr val="FFFFFF"/>
                </a:solidFill>
                <a:effectLst/>
              </a:rPr>
              <a:t> per le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riunioni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dei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vari</a:t>
            </a:r>
            <a:r>
              <a:rPr lang="en-US" sz="1600" dirty="0">
                <a:solidFill>
                  <a:srgbClr val="FFFFFF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FF"/>
                </a:solidFill>
                <a:effectLst/>
              </a:rPr>
              <a:t>organi</a:t>
            </a:r>
            <a:r>
              <a:rPr lang="en-US" sz="1600" dirty="0">
                <a:solidFill>
                  <a:srgbClr val="FFFFFF"/>
                </a:solidFill>
                <a:effectLst/>
              </a:rPr>
              <a:t>)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89C237A0-BB23-41AE-8404-2141C003ED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822751"/>
              </p:ext>
            </p:extLst>
          </p:nvPr>
        </p:nvGraphicFramePr>
        <p:xfrm>
          <a:off x="566744" y="2910367"/>
          <a:ext cx="6579912" cy="3428117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2724077">
                  <a:extLst>
                    <a:ext uri="{9D8B030D-6E8A-4147-A177-3AD203B41FA5}">
                      <a16:colId xmlns:a16="http://schemas.microsoft.com/office/drawing/2014/main" val="973322496"/>
                    </a:ext>
                  </a:extLst>
                </a:gridCol>
                <a:gridCol w="629227">
                  <a:extLst>
                    <a:ext uri="{9D8B030D-6E8A-4147-A177-3AD203B41FA5}">
                      <a16:colId xmlns:a16="http://schemas.microsoft.com/office/drawing/2014/main" val="1589830917"/>
                    </a:ext>
                  </a:extLst>
                </a:gridCol>
                <a:gridCol w="834265">
                  <a:extLst>
                    <a:ext uri="{9D8B030D-6E8A-4147-A177-3AD203B41FA5}">
                      <a16:colId xmlns:a16="http://schemas.microsoft.com/office/drawing/2014/main" val="1255365114"/>
                    </a:ext>
                  </a:extLst>
                </a:gridCol>
                <a:gridCol w="938021">
                  <a:extLst>
                    <a:ext uri="{9D8B030D-6E8A-4147-A177-3AD203B41FA5}">
                      <a16:colId xmlns:a16="http://schemas.microsoft.com/office/drawing/2014/main" val="908323500"/>
                    </a:ext>
                  </a:extLst>
                </a:gridCol>
                <a:gridCol w="1454322">
                  <a:extLst>
                    <a:ext uri="{9D8B030D-6E8A-4147-A177-3AD203B41FA5}">
                      <a16:colId xmlns:a16="http://schemas.microsoft.com/office/drawing/2014/main" val="2128351624"/>
                    </a:ext>
                  </a:extLst>
                </a:gridCol>
              </a:tblGrid>
              <a:tr h="35602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Organo 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n.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Genere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Età media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361072"/>
                  </a:ext>
                </a:extLst>
              </a:tr>
              <a:tr h="35602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880487"/>
                  </a:ext>
                </a:extLst>
              </a:tr>
              <a:tr h="683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Consiglio</a:t>
                      </a:r>
                      <a:r>
                        <a:rPr lang="en-US" sz="19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US" sz="1900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Amministrazione</a:t>
                      </a:r>
                      <a:endParaRPr lang="it-IT" sz="19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33%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67%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646742"/>
                  </a:ext>
                </a:extLst>
              </a:tr>
              <a:tr h="683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Comitato di Indirizzo e Vigilanza</a:t>
                      </a: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57594"/>
                  </a:ext>
                </a:extLst>
              </a:tr>
              <a:tr h="356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Collegio tecnico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257698"/>
                  </a:ext>
                </a:extLst>
              </a:tr>
              <a:tr h="356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Revisore legale dei conti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277928"/>
                  </a:ext>
                </a:extLst>
              </a:tr>
              <a:tr h="35602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TOT.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13%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87%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it-IT" sz="19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970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427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en-US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personale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8029319" y="516804"/>
            <a:ext cx="3424739" cy="5874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Giovane età del personale CET, costituito in gran parte da donne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Alto livello delle competenze (l’80% possiede almeno una laurea) ad ulteriore testimonianza del valore attribuito da CET al capitale umano, ritenuto il </a:t>
            </a:r>
            <a:r>
              <a:rPr kumimoji="0" lang="it-IT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driver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fondamentale dei propri percorsi di crescita e sviluppo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effetti, le attività di CET sono ad alto contenuto di conoscenza, motivo per cui un’attenzione costante deve essere dedicata non solo alla selezione bensì anche alla continua formazione dei propri dipendenti e collaboratori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L’attenzione di CET si rivolge non soltanto alla qualificazione dei propri dipendenti e collaboratori, bensì anche alla predisposizione delle migliori condizioni lavorative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1400" dirty="0">
                <a:solidFill>
                  <a:srgbClr val="FFFFFF"/>
                </a:solidFill>
                <a:latin typeface="Calibri" panose="020F0502020204030204"/>
              </a:rPr>
              <a:t>Nel 2019 il CET ha rinnovato la propria infrastruttura informatica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1400" dirty="0">
                <a:solidFill>
                  <a:srgbClr val="FFFFFF"/>
                </a:solidFill>
                <a:latin typeface="Calibri" panose="020F0502020204030204"/>
              </a:rPr>
              <a:t>P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assaggio alla modalità di lavoro agile (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smart working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da qualunque postazione dotata di accesso internet pienamente operativo fino dal secondo giorno di 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lockdown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emanato nel marzo 2020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5705D81D-D462-456E-9B80-85EF3631A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348216"/>
              </p:ext>
            </p:extLst>
          </p:nvPr>
        </p:nvGraphicFramePr>
        <p:xfrm>
          <a:off x="442485" y="2579426"/>
          <a:ext cx="6828428" cy="3859655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2215230">
                  <a:extLst>
                    <a:ext uri="{9D8B030D-6E8A-4147-A177-3AD203B41FA5}">
                      <a16:colId xmlns:a16="http://schemas.microsoft.com/office/drawing/2014/main" val="4173905056"/>
                    </a:ext>
                  </a:extLst>
                </a:gridCol>
                <a:gridCol w="528466">
                  <a:extLst>
                    <a:ext uri="{9D8B030D-6E8A-4147-A177-3AD203B41FA5}">
                      <a16:colId xmlns:a16="http://schemas.microsoft.com/office/drawing/2014/main" val="1621826316"/>
                    </a:ext>
                  </a:extLst>
                </a:gridCol>
                <a:gridCol w="693935">
                  <a:extLst>
                    <a:ext uri="{9D8B030D-6E8A-4147-A177-3AD203B41FA5}">
                      <a16:colId xmlns:a16="http://schemas.microsoft.com/office/drawing/2014/main" val="2417774132"/>
                    </a:ext>
                  </a:extLst>
                </a:gridCol>
                <a:gridCol w="693935">
                  <a:extLst>
                    <a:ext uri="{9D8B030D-6E8A-4147-A177-3AD203B41FA5}">
                      <a16:colId xmlns:a16="http://schemas.microsoft.com/office/drawing/2014/main" val="3449474429"/>
                    </a:ext>
                  </a:extLst>
                </a:gridCol>
                <a:gridCol w="492978">
                  <a:extLst>
                    <a:ext uri="{9D8B030D-6E8A-4147-A177-3AD203B41FA5}">
                      <a16:colId xmlns:a16="http://schemas.microsoft.com/office/drawing/2014/main" val="3269545768"/>
                    </a:ext>
                  </a:extLst>
                </a:gridCol>
                <a:gridCol w="492978">
                  <a:extLst>
                    <a:ext uri="{9D8B030D-6E8A-4147-A177-3AD203B41FA5}">
                      <a16:colId xmlns:a16="http://schemas.microsoft.com/office/drawing/2014/main" val="745849361"/>
                    </a:ext>
                  </a:extLst>
                </a:gridCol>
                <a:gridCol w="492978">
                  <a:extLst>
                    <a:ext uri="{9D8B030D-6E8A-4147-A177-3AD203B41FA5}">
                      <a16:colId xmlns:a16="http://schemas.microsoft.com/office/drawing/2014/main" val="232082249"/>
                    </a:ext>
                  </a:extLst>
                </a:gridCol>
                <a:gridCol w="1217928">
                  <a:extLst>
                    <a:ext uri="{9D8B030D-6E8A-4147-A177-3AD203B41FA5}">
                      <a16:colId xmlns:a16="http://schemas.microsoft.com/office/drawing/2014/main" val="72184722"/>
                    </a:ext>
                  </a:extLst>
                </a:gridCol>
              </a:tblGrid>
              <a:tr h="43618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Dipendenti e Collaboratori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n.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Genere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Provenienza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Età media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120859"/>
                  </a:ext>
                </a:extLst>
              </a:tr>
              <a:tr h="64384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FI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Tosc.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Italia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530539"/>
                  </a:ext>
                </a:extLst>
              </a:tr>
              <a:tr h="436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Dipendenti (</a:t>
                      </a:r>
                      <a:r>
                        <a:rPr lang="en-US" sz="1600" i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full time</a:t>
                      </a: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657380"/>
                  </a:ext>
                </a:extLst>
              </a:tr>
              <a:tr h="585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Dipendenti (</a:t>
                      </a:r>
                      <a:r>
                        <a:rPr lang="it-IT" sz="1600" i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part time</a:t>
                      </a:r>
                      <a:r>
                        <a:rPr lang="it-IT" sz="16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155578"/>
                  </a:ext>
                </a:extLst>
              </a:tr>
              <a:tr h="5858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Collaboratori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72990"/>
                  </a:ext>
                </a:extLst>
              </a:tr>
              <a:tr h="735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Tirocinanti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66,6%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679424"/>
                  </a:ext>
                </a:extLst>
              </a:tr>
              <a:tr h="4361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TOT.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64%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36%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30" marR="60030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235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261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57EACFA-2A75-4231-B1AF-1E65730E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Obiettivi di miglioramento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17E7C82-4150-407D-BF7B-5EB481281E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0102361"/>
              </p:ext>
            </p:extLst>
          </p:nvPr>
        </p:nvGraphicFramePr>
        <p:xfrm>
          <a:off x="731520" y="2666505"/>
          <a:ext cx="10705737" cy="3547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0653">
                  <a:extLst>
                    <a:ext uri="{9D8B030D-6E8A-4147-A177-3AD203B41FA5}">
                      <a16:colId xmlns:a16="http://schemas.microsoft.com/office/drawing/2014/main" val="1714187652"/>
                    </a:ext>
                  </a:extLst>
                </a:gridCol>
                <a:gridCol w="4361386">
                  <a:extLst>
                    <a:ext uri="{9D8B030D-6E8A-4147-A177-3AD203B41FA5}">
                      <a16:colId xmlns:a16="http://schemas.microsoft.com/office/drawing/2014/main" val="3264941652"/>
                    </a:ext>
                  </a:extLst>
                </a:gridCol>
                <a:gridCol w="2633698">
                  <a:extLst>
                    <a:ext uri="{9D8B030D-6E8A-4147-A177-3AD203B41FA5}">
                      <a16:colId xmlns:a16="http://schemas.microsoft.com/office/drawing/2014/main" val="148747599"/>
                    </a:ext>
                  </a:extLst>
                </a:gridCol>
              </a:tblGrid>
              <a:tr h="342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>
                          <a:effectLst/>
                        </a:rPr>
                        <a:t>Obiettivo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>
                          <a:effectLst/>
                        </a:rPr>
                        <a:t>Azione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Target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extLst>
                  <a:ext uri="{0D108BD9-81ED-4DB2-BD59-A6C34878D82A}">
                    <a16:rowId xmlns:a16="http://schemas.microsoft.com/office/drawing/2014/main" val="444578262"/>
                  </a:ext>
                </a:extLst>
              </a:tr>
              <a:tr h="77091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/>
                      </a:pPr>
                      <a:r>
                        <a:rPr lang="it-IT" sz="1400" kern="1000" dirty="0">
                          <a:effectLst/>
                        </a:rPr>
                        <a:t>Potenziamento dell’organico aziendale</a:t>
                      </a:r>
                      <a:endParaRPr lang="it-IT" sz="16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effectLst/>
                        </a:rPr>
                        <a:t>Coinvolgimento di nuovi dipendenti e collaboratori nelle attività aziendali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lphaLcParenR"/>
                      </a:pPr>
                      <a:r>
                        <a:rPr lang="it-IT" sz="1400" kern="1000" dirty="0">
                          <a:effectLst/>
                        </a:rPr>
                        <a:t>Assunzione di n. 1 dipendente o collaboratore</a:t>
                      </a:r>
                      <a:endParaRPr lang="it-IT" sz="1600" kern="100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Font typeface="+mj-lt"/>
                        <a:buAutoNum type="alphaLcParenR"/>
                      </a:pPr>
                      <a:r>
                        <a:rPr lang="it-IT" sz="1400" kern="1000" dirty="0">
                          <a:effectLst/>
                        </a:rPr>
                        <a:t>Attivazione di n. 1 nuovo tirocinio </a:t>
                      </a:r>
                      <a:endParaRPr lang="it-IT" sz="16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extLst>
                  <a:ext uri="{0D108BD9-81ED-4DB2-BD59-A6C34878D82A}">
                    <a16:rowId xmlns:a16="http://schemas.microsoft.com/office/drawing/2014/main" val="242100123"/>
                  </a:ext>
                </a:extLst>
              </a:tr>
              <a:tr h="77091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 startAt="2"/>
                      </a:pPr>
                      <a:r>
                        <a:rPr lang="it-IT" sz="1400" kern="1000" dirty="0">
                          <a:effectLst/>
                        </a:rPr>
                        <a:t>Rafforzamento della dotazione tecnologica a disposizione del personale CET</a:t>
                      </a:r>
                      <a:endParaRPr lang="it-IT" sz="16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Rafforzamento delle dotazioni hardware e software delle risorse CET al fine di consolidare i processi in smart-working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kern="1000">
                          <a:effectLst/>
                        </a:rPr>
                        <a:t>Copertura del 100% della forza lavoro</a:t>
                      </a:r>
                      <a:endParaRPr lang="it-IT" sz="1600" kern="100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extLst>
                  <a:ext uri="{0D108BD9-81ED-4DB2-BD59-A6C34878D82A}">
                    <a16:rowId xmlns:a16="http://schemas.microsoft.com/office/drawing/2014/main" val="2204161441"/>
                  </a:ext>
                </a:extLst>
              </a:tr>
              <a:tr h="77091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 startAt="3"/>
                      </a:pPr>
                      <a:r>
                        <a:rPr lang="it-IT" sz="1400" kern="1000" dirty="0">
                          <a:effectLst/>
                        </a:rPr>
                        <a:t>Continuo sviluppo delle competenze interne</a:t>
                      </a:r>
                      <a:endParaRPr lang="it-IT" sz="16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effectLst/>
                        </a:rPr>
                        <a:t>Monitoraggio delle attività di formazione non obbligatoria del personale e loro promozione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kern="1000" dirty="0">
                          <a:effectLst/>
                        </a:rPr>
                        <a:t>n. 15 ore </a:t>
                      </a:r>
                      <a:endParaRPr lang="it-IT" sz="1600" kern="1000" dirty="0">
                        <a:effectLst/>
                      </a:endParaRPr>
                    </a:p>
                    <a:p>
                      <a:pPr marL="1123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(limite minimo annuo di ore formazione non obbligatoria per </a:t>
                      </a:r>
                      <a:r>
                        <a:rPr lang="it-IT" sz="1200" dirty="0" err="1">
                          <a:effectLst/>
                        </a:rPr>
                        <a:t>pers</a:t>
                      </a:r>
                      <a:r>
                        <a:rPr lang="it-IT" sz="1200" dirty="0">
                          <a:effectLst/>
                        </a:rPr>
                        <a:t>.)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extLst>
                  <a:ext uri="{0D108BD9-81ED-4DB2-BD59-A6C34878D82A}">
                    <a16:rowId xmlns:a16="http://schemas.microsoft.com/office/drawing/2014/main" val="1686593215"/>
                  </a:ext>
                </a:extLst>
              </a:tr>
              <a:tr h="77572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 startAt="4"/>
                      </a:pPr>
                      <a:r>
                        <a:rPr lang="it-IT" sz="1400" kern="1000" dirty="0">
                          <a:effectLst/>
                        </a:rPr>
                        <a:t>Analisi del clima organizzativo </a:t>
                      </a:r>
                      <a:r>
                        <a:rPr lang="it-IT" sz="1200" kern="1000" dirty="0">
                          <a:effectLst/>
                        </a:rPr>
                        <a:t>(sintesi del modo in cui le persone percepiscono e interpretano il proprio ambiente di lavoro)</a:t>
                      </a:r>
                      <a:endParaRPr lang="it-IT" sz="16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Somministrazione, in forma anonima, di un’indagine interna (questionario) sul clima aziendale </a:t>
                      </a:r>
                      <a:endParaRPr lang="it-IT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(</a:t>
                      </a:r>
                      <a:r>
                        <a:rPr lang="it-IT" sz="1400" i="1" dirty="0">
                          <a:effectLst/>
                        </a:rPr>
                        <a:t>focus</a:t>
                      </a:r>
                      <a:r>
                        <a:rPr lang="it-IT" sz="1400" dirty="0">
                          <a:effectLst/>
                        </a:rPr>
                        <a:t> apprendimenti da Covid)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kern="1000" dirty="0">
                          <a:effectLst/>
                        </a:rPr>
                        <a:t>fine 2021</a:t>
                      </a:r>
                      <a:endParaRPr lang="it-IT" sz="16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extLst>
                  <a:ext uri="{0D108BD9-81ED-4DB2-BD59-A6C34878D82A}">
                    <a16:rowId xmlns:a16="http://schemas.microsoft.com/office/drawing/2014/main" val="591577115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5102B7D4-5193-491C-BD63-E84E6D800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980" y="694163"/>
            <a:ext cx="935600" cy="139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25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E4D888-52C8-4241-A458-0B6709EFB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</a:rPr>
              <a:t>“Clienti”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4725F5E-97B5-4141-887D-8CDC28882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664853"/>
            <a:ext cx="6780700" cy="352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56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34B5396-9988-4D42-92EC-5C94BBB9A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Bilancio di sostenibilità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A842D9-C9CC-4DA9-8C80-D64E064A7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10792944" cy="328326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Documento che rendiconta le performance aziendali nel suo complesso, ovvero non solamente quelle economico-finanziarie, bensì anche quelle sociali ed ambientali</a:t>
            </a:r>
          </a:p>
          <a:p>
            <a:pPr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“Documento principe” per la comunicazione con i propri portatori di interesse (</a:t>
            </a:r>
            <a:r>
              <a:rPr lang="it-IT" sz="2000" i="1" dirty="0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stakeholder</a:t>
            </a:r>
            <a:r>
              <a:rPr lang="it-IT" sz="2000" dirty="0"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), capace di fornire risposta alle loro molteplici e differenti aspettative (sia espresse che tacite)</a:t>
            </a:r>
            <a:endParaRPr lang="it-IT" dirty="0"/>
          </a:p>
        </p:txBody>
      </p:sp>
      <p:pic>
        <p:nvPicPr>
          <p:cNvPr id="2050" name="Picture 2" descr="Il Bilancio di Sostenibilità è un&amp;#39;occasione per le Pmi - Economia, Bergamo">
            <a:extLst>
              <a:ext uri="{FF2B5EF4-FFF2-40B4-BE49-F238E27FC236}">
                <a16:creationId xmlns:a16="http://schemas.microsoft.com/office/drawing/2014/main" id="{687F511A-4B07-408D-B088-53B2CE748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29" y="1042088"/>
            <a:ext cx="1761636" cy="700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073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+ Clienti (Gare attive di CET)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7990091" y="516804"/>
            <a:ext cx="3424739" cy="5821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numero complessivo delle gare gestite dal Consorzio nel periodo oggetto di analisi è cresciuto in maniera costante, passando da n° 10 nel 2018 a n° 14 gare nel 2020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Numero di fornitori aggiudicatari delle gare attive aumentato: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n° 16 nel 2018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n° 22 nel 2020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>
                <a:solidFill>
                  <a:srgbClr val="FFFFFF"/>
                </a:solidFill>
                <a:latin typeface="Calibri" panose="020F0502020204030204"/>
              </a:rPr>
              <a:t>Aumentata anche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componente degli operatori avente sede legale in Toscana: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variata dal 20% del 2018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 32% del 2020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 comunque segnalato che nel 2020 è stata indetta un’importante gara di accordo quadro per la stipula di contratti di rendimento energetico (EPC) sugli edifici e gli impianti di pubblica illuminazione degli enti pubblici siti in regione Toscana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gara ha un valore di 60 Mln € e sarà aggiudicata nel corso del 2021. Con l’aggiudicazione della stessa CET intende traguardare un importante risultato di risparmio energetico e di sostenibilità ambientale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89C237A0-BB23-41AE-8404-2141C003ED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6744" y="2910367"/>
          <a:ext cx="6579912" cy="3428117"/>
        </p:xfrm>
        <a:graphic>
          <a:graphicData uri="http://schemas.openxmlformats.org/drawingml/2006/table">
            <a:tbl>
              <a:tblPr firstRow="1" firstCol="1" lastRow="1" bandRow="1"/>
              <a:tblGrid>
                <a:gridCol w="2724077">
                  <a:extLst>
                    <a:ext uri="{9D8B030D-6E8A-4147-A177-3AD203B41FA5}">
                      <a16:colId xmlns:a16="http://schemas.microsoft.com/office/drawing/2014/main" val="973322496"/>
                    </a:ext>
                  </a:extLst>
                </a:gridCol>
                <a:gridCol w="629227">
                  <a:extLst>
                    <a:ext uri="{9D8B030D-6E8A-4147-A177-3AD203B41FA5}">
                      <a16:colId xmlns:a16="http://schemas.microsoft.com/office/drawing/2014/main" val="1589830917"/>
                    </a:ext>
                  </a:extLst>
                </a:gridCol>
                <a:gridCol w="834265">
                  <a:extLst>
                    <a:ext uri="{9D8B030D-6E8A-4147-A177-3AD203B41FA5}">
                      <a16:colId xmlns:a16="http://schemas.microsoft.com/office/drawing/2014/main" val="1255365114"/>
                    </a:ext>
                  </a:extLst>
                </a:gridCol>
                <a:gridCol w="938021">
                  <a:extLst>
                    <a:ext uri="{9D8B030D-6E8A-4147-A177-3AD203B41FA5}">
                      <a16:colId xmlns:a16="http://schemas.microsoft.com/office/drawing/2014/main" val="908323500"/>
                    </a:ext>
                  </a:extLst>
                </a:gridCol>
                <a:gridCol w="1454322">
                  <a:extLst>
                    <a:ext uri="{9D8B030D-6E8A-4147-A177-3AD203B41FA5}">
                      <a16:colId xmlns:a16="http://schemas.microsoft.com/office/drawing/2014/main" val="2128351624"/>
                    </a:ext>
                  </a:extLst>
                </a:gridCol>
              </a:tblGrid>
              <a:tr h="35602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Organo 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n.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Genere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Età media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361072"/>
                  </a:ext>
                </a:extLst>
              </a:tr>
              <a:tr h="35602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880487"/>
                  </a:ext>
                </a:extLst>
              </a:tr>
              <a:tr h="683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Consiglio</a:t>
                      </a:r>
                      <a:r>
                        <a:rPr lang="en-US" sz="19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 di </a:t>
                      </a:r>
                      <a:r>
                        <a:rPr lang="en-US" sz="1900" dirty="0" err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Amministrazione</a:t>
                      </a:r>
                      <a:endParaRPr lang="it-IT" sz="19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33%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67%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7646742"/>
                  </a:ext>
                </a:extLst>
              </a:tr>
              <a:tr h="683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9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Comitato di Indirizzo e Vigilanza</a:t>
                      </a: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57594"/>
                  </a:ext>
                </a:extLst>
              </a:tr>
              <a:tr h="356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Collegio tecnico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257698"/>
                  </a:ext>
                </a:extLst>
              </a:tr>
              <a:tr h="356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Revisore legale dei conti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277928"/>
                  </a:ext>
                </a:extLst>
              </a:tr>
              <a:tr h="35602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TOT.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13%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87%</a:t>
                      </a:r>
                      <a:endParaRPr lang="it-IT" sz="19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9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it-IT" sz="19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71" marR="93271" marT="0" marB="0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970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8781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+ Servizi (Attività di CET)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7990091" y="516804"/>
            <a:ext cx="3424739" cy="5821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it-IT" sz="1600" dirty="0">
                <a:solidFill>
                  <a:srgbClr val="FFFFFF"/>
                </a:solidFill>
              </a:rPr>
              <a:t>E’ aumentato, in particolare, il servizio offerto da CET ai propri soci inerente le richieste di supporto riguardanti le gare di fornitura di energia elettrica e gas: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n° 1.581 nel 2018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1500" dirty="0">
                <a:solidFill>
                  <a:srgbClr val="FFFFFF"/>
                </a:solidFill>
                <a:latin typeface="Calibri" panose="020F0502020204030204"/>
              </a:rPr>
              <a:t>n</a:t>
            </a: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° 1.769 nel 2019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n° 1.213 nel 2020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Richieste provenienti in particolare dalle amministrazioni comunali, dalle aziende ospedaliere toscane e dalle Università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>
                <a:solidFill>
                  <a:srgbClr val="FFFFFF"/>
                </a:solidFill>
                <a:latin typeface="Calibri" panose="020F0502020204030204"/>
              </a:rPr>
              <a:t>S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ono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relative alle gare svolte da CET per conto del soggetto aggregatore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Infatti, il Consorzio fornisce supporto agli Enti sulle tematiche energetiche e sulle utenze, con un duplice vantaggio: </a:t>
            </a:r>
          </a:p>
          <a:p>
            <a:pPr marL="800100" lvl="1" indent="-342900">
              <a:lnSpc>
                <a:spcPct val="90000"/>
              </a:lnSpc>
              <a:spcAft>
                <a:spcPts val="1000"/>
              </a:spcAft>
              <a:buFont typeface="+mj-lt"/>
              <a:buAutoNum type="arabicPeriod"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socio può fare affidamento su CET come ufficio tecnico specializzato </a:t>
            </a:r>
            <a:endParaRPr lang="it-IT" sz="1400" dirty="0">
              <a:solidFill>
                <a:srgbClr val="FFFFFF"/>
              </a:solidFill>
              <a:latin typeface="Calibri" panose="020F0502020204030204"/>
            </a:endParaRPr>
          </a:p>
          <a:p>
            <a:pPr marL="800100" lvl="1" indent="-342900">
              <a:lnSpc>
                <a:spcPct val="90000"/>
              </a:lnSpc>
              <a:spcAft>
                <a:spcPts val="1000"/>
              </a:spcAft>
              <a:buFont typeface="+mj-lt"/>
              <a:buAutoNum type="arabicPeriod"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fornitore ha un unico interlocutore per qualsiasi problematica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DBC9F997-0B28-4FBA-BB1A-FF7888DC9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878328"/>
              </p:ext>
            </p:extLst>
          </p:nvPr>
        </p:nvGraphicFramePr>
        <p:xfrm>
          <a:off x="524255" y="2670667"/>
          <a:ext cx="6594188" cy="1575524"/>
        </p:xfrm>
        <a:graphic>
          <a:graphicData uri="http://schemas.openxmlformats.org/drawingml/2006/table">
            <a:tbl>
              <a:tblPr firstRow="1" firstCol="1" bandRow="1"/>
              <a:tblGrid>
                <a:gridCol w="3711197">
                  <a:extLst>
                    <a:ext uri="{9D8B030D-6E8A-4147-A177-3AD203B41FA5}">
                      <a16:colId xmlns:a16="http://schemas.microsoft.com/office/drawing/2014/main" val="2111045520"/>
                    </a:ext>
                  </a:extLst>
                </a:gridCol>
                <a:gridCol w="960997">
                  <a:extLst>
                    <a:ext uri="{9D8B030D-6E8A-4147-A177-3AD203B41FA5}">
                      <a16:colId xmlns:a16="http://schemas.microsoft.com/office/drawing/2014/main" val="179511771"/>
                    </a:ext>
                  </a:extLst>
                </a:gridCol>
                <a:gridCol w="960997">
                  <a:extLst>
                    <a:ext uri="{9D8B030D-6E8A-4147-A177-3AD203B41FA5}">
                      <a16:colId xmlns:a16="http://schemas.microsoft.com/office/drawing/2014/main" val="717078499"/>
                    </a:ext>
                  </a:extLst>
                </a:gridCol>
                <a:gridCol w="960997">
                  <a:extLst>
                    <a:ext uri="{9D8B030D-6E8A-4147-A177-3AD203B41FA5}">
                      <a16:colId xmlns:a16="http://schemas.microsoft.com/office/drawing/2014/main" val="2776843405"/>
                    </a:ext>
                  </a:extLst>
                </a:gridCol>
              </a:tblGrid>
              <a:tr h="332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Numero di attività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68462"/>
                  </a:ext>
                </a:extLst>
              </a:tr>
              <a:tr h="5766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Centrale di Committenza 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t-IT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 come soggetto aggregatore che su delega</a:t>
                      </a: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215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354183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Servizi di Supporto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8728563"/>
                  </a:ext>
                </a:extLst>
              </a:tr>
              <a:tr h="33296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Totale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267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873248"/>
                  </a:ext>
                </a:extLst>
              </a:tr>
            </a:tbl>
          </a:graphicData>
        </a:graphic>
      </p:graphicFrame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BE382473-7CA8-44A2-A601-BEFBB82E3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486460"/>
              </p:ext>
            </p:extLst>
          </p:nvPr>
        </p:nvGraphicFramePr>
        <p:xfrm>
          <a:off x="524256" y="4798821"/>
          <a:ext cx="6594187" cy="1502071"/>
        </p:xfrm>
        <a:graphic>
          <a:graphicData uri="http://schemas.openxmlformats.org/drawingml/2006/table">
            <a:tbl>
              <a:tblPr firstRow="1" firstCol="1" bandRow="1"/>
              <a:tblGrid>
                <a:gridCol w="3665067">
                  <a:extLst>
                    <a:ext uri="{9D8B030D-6E8A-4147-A177-3AD203B41FA5}">
                      <a16:colId xmlns:a16="http://schemas.microsoft.com/office/drawing/2014/main" val="3612893878"/>
                    </a:ext>
                  </a:extLst>
                </a:gridCol>
                <a:gridCol w="949052">
                  <a:extLst>
                    <a:ext uri="{9D8B030D-6E8A-4147-A177-3AD203B41FA5}">
                      <a16:colId xmlns:a16="http://schemas.microsoft.com/office/drawing/2014/main" val="2860336751"/>
                    </a:ext>
                  </a:extLst>
                </a:gridCol>
                <a:gridCol w="949052">
                  <a:extLst>
                    <a:ext uri="{9D8B030D-6E8A-4147-A177-3AD203B41FA5}">
                      <a16:colId xmlns:a16="http://schemas.microsoft.com/office/drawing/2014/main" val="3788246003"/>
                    </a:ext>
                  </a:extLst>
                </a:gridCol>
                <a:gridCol w="1031016">
                  <a:extLst>
                    <a:ext uri="{9D8B030D-6E8A-4147-A177-3AD203B41FA5}">
                      <a16:colId xmlns:a16="http://schemas.microsoft.com/office/drawing/2014/main" val="2652299182"/>
                    </a:ext>
                  </a:extLst>
                </a:gridCol>
              </a:tblGrid>
              <a:tr h="3959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Trend del numero di attività rispetto al 2017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614775"/>
                  </a:ext>
                </a:extLst>
              </a:tr>
              <a:tr h="7101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Centrale di Committenza 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it-IT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sia come soggetto aggregatore che su delega</a:t>
                      </a: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+5,58%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+9,14%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+12,18%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429680"/>
                  </a:ext>
                </a:extLst>
              </a:tr>
              <a:tr h="3959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Servizi di Supporto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+146,67%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+180,00%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+206,67%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632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752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+ Risparmi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7935876" y="516804"/>
            <a:ext cx="3533169" cy="5821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cambiamenti che si registrano nella quota contrattualizzata danno evidenza del ruolo di CET e anche della necessità di svolgere la gara annualmente, poiché lo scenario del mercato dell’energia elettrica e del gas muta rapidamente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Anche se la quota contrattualizzata è aumentata dal 2018 al 2020, CET è riuscita comunque a garantire un risparmio ai propri soci rispetto a CONSIP: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Nel corso del triennio 2018-2020, CET, svolgendo gare relative e forniture di energia elettrica e gas per conto della Regione Toscana in qualità di soggetto aggregatore, ha permesso ai propri soci di conseguire un risparmio economico pari a circa </a:t>
            </a:r>
            <a:r>
              <a:rPr kumimoji="0" lang="it-IT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milioni di euro </a:t>
            </a:r>
            <a:r>
              <a:rPr kumimoji="0" lang="it-IT" sz="15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(risparmio è stato quantificato prendendo come </a:t>
            </a:r>
            <a:r>
              <a:rPr kumimoji="0" lang="it-IT" sz="150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benchmarking</a:t>
            </a:r>
            <a:r>
              <a:rPr kumimoji="0" lang="it-IT" sz="15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tariffe contrattualizzate da CONSIP a livello nazionale)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5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risparmio che CET garantisce ai propri soci può essere anche calcolato in riferimento al mercato vincolato o tutelato e della salvaguardia (circa </a:t>
            </a:r>
            <a:r>
              <a:rPr kumimoji="0" lang="it-IT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 milioni di euro</a:t>
            </a:r>
            <a:r>
              <a:rPr kumimoji="0" lang="it-IT" sz="15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nel triennio 2018-2020)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99534B5-C0D3-40D7-832A-4CCFCBCD2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56" y="2538483"/>
            <a:ext cx="6777296" cy="36384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Quantità di energia elettrica e quota contrattualizzata</a:t>
            </a:r>
          </a:p>
          <a:p>
            <a:r>
              <a:rPr lang="it-IT" sz="1800" dirty="0">
                <a:solidFill>
                  <a:schemeClr val="bg1">
                    <a:lumMod val="65000"/>
                  </a:schemeClr>
                </a:solidFill>
              </a:rPr>
              <a:t>CET indice gare relative a forniture di energia elettrica e gas naturali per volumi importanti:</a:t>
            </a:r>
          </a:p>
          <a:p>
            <a:pPr lvl="1"/>
            <a:r>
              <a:rPr lang="it-IT" sz="1600" dirty="0">
                <a:solidFill>
                  <a:schemeClr val="bg1">
                    <a:lumMod val="65000"/>
                  </a:schemeClr>
                </a:solidFill>
              </a:rPr>
              <a:t>In media, i valori si aggirano intorno ai 770 GWh di energia elettrica, che rappresentano la metà del volume di energia consumata dagli Enti Pubblici toscani, e 54 milioni di </a:t>
            </a:r>
            <a:r>
              <a:rPr lang="it-IT" sz="1600" dirty="0" err="1">
                <a:solidFill>
                  <a:schemeClr val="bg1">
                    <a:lumMod val="65000"/>
                  </a:schemeClr>
                </a:solidFill>
              </a:rPr>
              <a:t>smc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</a:rPr>
              <a:t> di gas naturale</a:t>
            </a:r>
          </a:p>
          <a:p>
            <a:r>
              <a:rPr lang="it-IT" sz="1800" dirty="0">
                <a:solidFill>
                  <a:schemeClr val="bg1">
                    <a:lumMod val="65000"/>
                  </a:schemeClr>
                </a:solidFill>
              </a:rPr>
              <a:t>La quota contrattualizzata è il prezzo che CET, operando sul mercato libero, riesce ad ottenere per gli Enti che rappresenta grazie alle gare che indice come soggetto aggregatore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BF76CF0B-79D3-4BBD-8EFF-D12A9465F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851364"/>
              </p:ext>
            </p:extLst>
          </p:nvPr>
        </p:nvGraphicFramePr>
        <p:xfrm>
          <a:off x="524256" y="5201366"/>
          <a:ext cx="6594189" cy="975597"/>
        </p:xfrm>
        <a:graphic>
          <a:graphicData uri="http://schemas.openxmlformats.org/drawingml/2006/table">
            <a:tbl>
              <a:tblPr firstRow="1" firstCol="1" bandRow="1"/>
              <a:tblGrid>
                <a:gridCol w="4126188">
                  <a:extLst>
                    <a:ext uri="{9D8B030D-6E8A-4147-A177-3AD203B41FA5}">
                      <a16:colId xmlns:a16="http://schemas.microsoft.com/office/drawing/2014/main" val="2964710751"/>
                    </a:ext>
                  </a:extLst>
                </a:gridCol>
                <a:gridCol w="822667">
                  <a:extLst>
                    <a:ext uri="{9D8B030D-6E8A-4147-A177-3AD203B41FA5}">
                      <a16:colId xmlns:a16="http://schemas.microsoft.com/office/drawing/2014/main" val="2946717382"/>
                    </a:ext>
                  </a:extLst>
                </a:gridCol>
                <a:gridCol w="822667">
                  <a:extLst>
                    <a:ext uri="{9D8B030D-6E8A-4147-A177-3AD203B41FA5}">
                      <a16:colId xmlns:a16="http://schemas.microsoft.com/office/drawing/2014/main" val="363955"/>
                    </a:ext>
                  </a:extLst>
                </a:gridCol>
                <a:gridCol w="822667">
                  <a:extLst>
                    <a:ext uri="{9D8B030D-6E8A-4147-A177-3AD203B41FA5}">
                      <a16:colId xmlns:a16="http://schemas.microsoft.com/office/drawing/2014/main" val="2984206317"/>
                    </a:ext>
                  </a:extLst>
                </a:gridCol>
              </a:tblGrid>
              <a:tr h="325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Quota contrattualizzata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74718"/>
                  </a:ext>
                </a:extLst>
              </a:tr>
              <a:tr h="325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Energia elettrica [€/MWh]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51,51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70,81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65,02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49789"/>
                  </a:ext>
                </a:extLst>
              </a:tr>
              <a:tr h="325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Gas naturale [c€/Smc]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23,05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22,83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25,29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459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6309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+ Fiducia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7990091" y="516804"/>
            <a:ext cx="3424739" cy="5821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it-IT" sz="1600" dirty="0">
                <a:solidFill>
                  <a:srgbClr val="FFFFFF"/>
                </a:solidFill>
              </a:rPr>
              <a:t>La tabella mostra il dettaglio del numero di attività svolte nel triennio per i 6 Enti con i quali CET ha collaborato maggiormente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dati testimoniano che, nel corso degli anni, CET è riuscito a consolidare relazioni durature e di fiducia con gran parte degli Enti della pubblica amministrazione toscana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particolare, sono ben n° 222 gli Enti per i quali CET ha svolto almeno un’attività tra il 2018 e il 2020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202E9784-682D-46EC-947D-7C7EAFE1B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447345"/>
              </p:ext>
            </p:extLst>
          </p:nvPr>
        </p:nvGraphicFramePr>
        <p:xfrm>
          <a:off x="524256" y="3431056"/>
          <a:ext cx="6718156" cy="2182630"/>
        </p:xfrm>
        <a:graphic>
          <a:graphicData uri="http://schemas.openxmlformats.org/drawingml/2006/table">
            <a:tbl>
              <a:tblPr firstRow="1" firstCol="1" bandRow="1"/>
              <a:tblGrid>
                <a:gridCol w="2396365">
                  <a:extLst>
                    <a:ext uri="{9D8B030D-6E8A-4147-A177-3AD203B41FA5}">
                      <a16:colId xmlns:a16="http://schemas.microsoft.com/office/drawing/2014/main" val="654362702"/>
                    </a:ext>
                  </a:extLst>
                </a:gridCol>
                <a:gridCol w="1004263">
                  <a:extLst>
                    <a:ext uri="{9D8B030D-6E8A-4147-A177-3AD203B41FA5}">
                      <a16:colId xmlns:a16="http://schemas.microsoft.com/office/drawing/2014/main" val="692423722"/>
                    </a:ext>
                  </a:extLst>
                </a:gridCol>
                <a:gridCol w="1004263">
                  <a:extLst>
                    <a:ext uri="{9D8B030D-6E8A-4147-A177-3AD203B41FA5}">
                      <a16:colId xmlns:a16="http://schemas.microsoft.com/office/drawing/2014/main" val="2978601092"/>
                    </a:ext>
                  </a:extLst>
                </a:gridCol>
                <a:gridCol w="1004263">
                  <a:extLst>
                    <a:ext uri="{9D8B030D-6E8A-4147-A177-3AD203B41FA5}">
                      <a16:colId xmlns:a16="http://schemas.microsoft.com/office/drawing/2014/main" val="1068769718"/>
                    </a:ext>
                  </a:extLst>
                </a:gridCol>
                <a:gridCol w="1309002">
                  <a:extLst>
                    <a:ext uri="{9D8B030D-6E8A-4147-A177-3AD203B41FA5}">
                      <a16:colId xmlns:a16="http://schemas.microsoft.com/office/drawing/2014/main" val="2346548175"/>
                    </a:ext>
                  </a:extLst>
                </a:gridCol>
              </a:tblGrid>
              <a:tr h="5152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Ente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2018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2019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2020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Numero totale di attività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978995"/>
                  </a:ext>
                </a:extLst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CO.SVI.G. S.C.R.L. 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996929"/>
                  </a:ext>
                </a:extLst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UNIVERSITA' DI FIRENZE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989454"/>
                  </a:ext>
                </a:extLst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AZIENDA U.S.L. TOSCANA SUD EST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309449"/>
                  </a:ext>
                </a:extLst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COMUNE DI CAVRIGLIA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373814"/>
                  </a:ext>
                </a:extLst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COMUNE DI ROCCASTRADA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41557"/>
                  </a:ext>
                </a:extLst>
              </a:tr>
              <a:tr h="277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COMUNE DI SERAVEZZA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500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2779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57EACFA-2A75-4231-B1AF-1E65730E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Obiettivi di miglioramento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17E7C82-4150-407D-BF7B-5EB481281E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639167"/>
              </p:ext>
            </p:extLst>
          </p:nvPr>
        </p:nvGraphicFramePr>
        <p:xfrm>
          <a:off x="731520" y="2839218"/>
          <a:ext cx="10705737" cy="3201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0653">
                  <a:extLst>
                    <a:ext uri="{9D8B030D-6E8A-4147-A177-3AD203B41FA5}">
                      <a16:colId xmlns:a16="http://schemas.microsoft.com/office/drawing/2014/main" val="1714187652"/>
                    </a:ext>
                  </a:extLst>
                </a:gridCol>
                <a:gridCol w="4361386">
                  <a:extLst>
                    <a:ext uri="{9D8B030D-6E8A-4147-A177-3AD203B41FA5}">
                      <a16:colId xmlns:a16="http://schemas.microsoft.com/office/drawing/2014/main" val="3264941652"/>
                    </a:ext>
                  </a:extLst>
                </a:gridCol>
                <a:gridCol w="2633698">
                  <a:extLst>
                    <a:ext uri="{9D8B030D-6E8A-4147-A177-3AD203B41FA5}">
                      <a16:colId xmlns:a16="http://schemas.microsoft.com/office/drawing/2014/main" val="148747599"/>
                    </a:ext>
                  </a:extLst>
                </a:gridCol>
              </a:tblGrid>
              <a:tr h="1944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Obiettivo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Azione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Target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/>
                </a:tc>
                <a:extLst>
                  <a:ext uri="{0D108BD9-81ED-4DB2-BD59-A6C34878D82A}">
                    <a16:rowId xmlns:a16="http://schemas.microsoft.com/office/drawing/2014/main" val="444578262"/>
                  </a:ext>
                </a:extLst>
              </a:tr>
              <a:tr h="77091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/>
                      </a:pPr>
                      <a:r>
                        <a:rPr lang="it-IT" sz="1400" b="1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Incremento attività formative erogate</a:t>
                      </a:r>
                      <a:r>
                        <a:rPr lang="it-IT" sz="1400" b="1" kern="1000">
                          <a:solidFill>
                            <a:srgbClr val="40404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Incrementare la formazione nell’ambito delle tematiche trattate da CET in qualità di ufficio tecnico specializzato, rivolgendosi anche ai tecnici delle pubbliche amministrazioni</a:t>
                      </a:r>
                      <a:endParaRPr lang="it-IT" sz="1400" b="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1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b="0" kern="1000" dirty="0">
                          <a:solidFill>
                            <a:srgbClr val="404040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Organizzazione di n. 2 eventi formativi</a:t>
                      </a:r>
                    </a:p>
                  </a:txBody>
                  <a:tcPr marL="68580" marR="68580" marT="18415" marB="18415" anchor="ctr"/>
                </a:tc>
                <a:extLst>
                  <a:ext uri="{0D108BD9-81ED-4DB2-BD59-A6C34878D82A}">
                    <a16:rowId xmlns:a16="http://schemas.microsoft.com/office/drawing/2014/main" val="242100123"/>
                  </a:ext>
                </a:extLst>
              </a:tr>
              <a:tr h="77091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 startAt="2"/>
                      </a:pPr>
                      <a:r>
                        <a:rPr lang="it-IT" sz="1400" b="1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Divulgazione delle attività svolte ed opportunità offerte</a:t>
                      </a:r>
                      <a:endParaRPr lang="it-IT" sz="1400" dirty="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Incrementare l’informazione in merito alle attività che CET svolge per conto dei singoli Enti, dando risalto alle </a:t>
                      </a:r>
                      <a:r>
                        <a:rPr lang="it-IT" sz="1400" i="1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best practice </a:t>
                      </a:r>
                      <a:r>
                        <a:rPr lang="it-IT" sz="140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che il singolo Ente ha attuato grazie all’intervento del Consorzio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Organizzazione di n. 3 eventi in collaborazione con ANCI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Rifacimento sito Web istituzionale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extLst>
                  <a:ext uri="{0D108BD9-81ED-4DB2-BD59-A6C34878D82A}">
                    <a16:rowId xmlns:a16="http://schemas.microsoft.com/office/drawing/2014/main" val="2204161441"/>
                  </a:ext>
                </a:extLst>
              </a:tr>
              <a:tr h="77091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 startAt="3"/>
                      </a:pPr>
                      <a:r>
                        <a:rPr lang="it-IT" sz="1400" b="1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Monitoraggio delle interazioni con i soci/Enti pubblici</a:t>
                      </a:r>
                      <a:endParaRPr lang="it-IT" sz="1400" dirty="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Tracciare le richieste formali e informali avanzate dai “clienti”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dirty="0">
                          <a:solidFill>
                            <a:srgbClr val="595959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Implementazione di un apposito sistema informatico di raccolta e monitoraggio</a:t>
                      </a:r>
                      <a:endParaRPr lang="it-IT" sz="1400" dirty="0">
                        <a:solidFill>
                          <a:srgbClr val="595959"/>
                        </a:solidFill>
                        <a:effectLst/>
                        <a:latin typeface="+mn-lt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extLst>
                  <a:ext uri="{0D108BD9-81ED-4DB2-BD59-A6C34878D82A}">
                    <a16:rowId xmlns:a16="http://schemas.microsoft.com/office/drawing/2014/main" val="1686593215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5102B7D4-5193-491C-BD63-E84E6D800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980" y="694163"/>
            <a:ext cx="935600" cy="139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9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23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25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BE4D888-52C8-4241-A458-0B6709EFB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76538"/>
            <a:ext cx="9144000" cy="13811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>
                <a:solidFill>
                  <a:schemeClr val="bg2"/>
                </a:solidFill>
                <a:latin typeface="+mj-lt"/>
                <a:ea typeface="+mj-ea"/>
                <a:cs typeface="+mj-cs"/>
              </a:rPr>
              <a:t>“Partners”</a:t>
            </a:r>
          </a:p>
        </p:txBody>
      </p:sp>
    </p:spTree>
    <p:extLst>
      <p:ext uri="{BB962C8B-B14F-4D97-AF65-F5344CB8AC3E}">
        <p14:creationId xmlns:p14="http://schemas.microsoft.com/office/powerpoint/2010/main" val="954470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Fornitori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7949147" y="419822"/>
            <a:ext cx="3424739" cy="6018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i servizi di supporto (servizi tecnici, diagnosi, piuttosto che supporto al RUP ecc.), invece, CET si avvale anche di Società esterne che molto spesso sono Società di ingegneria e architettura o professionisti esterni (questi operatori sono prevalentemente toscani)</a:t>
            </a:r>
          </a:p>
          <a:p>
            <a:pPr marL="358775" lvl="1" indent="-261938">
              <a:lnSpc>
                <a:spcPct val="9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prima tabella riporta il valore delle forniture relativamente ai soli fornitori di servizi operativi che rappresentano la parte più rilevante delle forniture totali (il numero complessivo di fornitori che è rimasto sostanzialmente costante nel corso del triennio passando da n° 17 del 2018 a n° 15 del 2020)</a:t>
            </a:r>
          </a:p>
          <a:p>
            <a:pPr marL="358775" lvl="1" indent="-261938">
              <a:lnSpc>
                <a:spcPct val="9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Nel corso del triennio, CET ha indetto 11 gare per sopperire alle sue necessità di forniture, lavori o servizi (seconda tabella), relative in particolare ad interventi di efficientamento energetico, ad adeguamenti normativi, alla realizzazione di sistema di misura e trasmissione dei dati energetici e alla sanificazione</a:t>
            </a:r>
          </a:p>
          <a:p>
            <a:pPr marL="358775" lvl="1" indent="-261938">
              <a:lnSpc>
                <a:spcPct val="9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segnala che, per tutto il periodo in questione, non sono emersi contenziosi né di natura giudiziale né stragiudiziale tra il Consorzio e i suoi fornitori</a:t>
            </a:r>
          </a:p>
          <a:p>
            <a:pPr marL="358775" lvl="1" indent="-261938">
              <a:lnSpc>
                <a:spcPct val="9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Nonostante CET non sia dotato di una procedura formalizzata per la valutazione sociale e ambientale dei fornitori, presta molta attenzione ai requisiti che gli operatori economici devono possedere per poter partecipare alle gare e al rispetto dei criteri previsti dal Codice degli Appalti (Criteri Ambientali Minimi)</a:t>
            </a:r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703CE66E-E423-4374-A492-74BA225E5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723296"/>
              </p:ext>
            </p:extLst>
          </p:nvPr>
        </p:nvGraphicFramePr>
        <p:xfrm>
          <a:off x="524256" y="2679456"/>
          <a:ext cx="6594189" cy="1025305"/>
        </p:xfrm>
        <a:graphic>
          <a:graphicData uri="http://schemas.openxmlformats.org/drawingml/2006/table">
            <a:tbl>
              <a:tblPr firstRow="1" firstCol="1" bandRow="1"/>
              <a:tblGrid>
                <a:gridCol w="2620562">
                  <a:extLst>
                    <a:ext uri="{9D8B030D-6E8A-4147-A177-3AD203B41FA5}">
                      <a16:colId xmlns:a16="http://schemas.microsoft.com/office/drawing/2014/main" val="3371417437"/>
                    </a:ext>
                  </a:extLst>
                </a:gridCol>
                <a:gridCol w="1310281">
                  <a:extLst>
                    <a:ext uri="{9D8B030D-6E8A-4147-A177-3AD203B41FA5}">
                      <a16:colId xmlns:a16="http://schemas.microsoft.com/office/drawing/2014/main" val="150042406"/>
                    </a:ext>
                  </a:extLst>
                </a:gridCol>
                <a:gridCol w="1283540">
                  <a:extLst>
                    <a:ext uri="{9D8B030D-6E8A-4147-A177-3AD203B41FA5}">
                      <a16:colId xmlns:a16="http://schemas.microsoft.com/office/drawing/2014/main" val="3369217924"/>
                    </a:ext>
                  </a:extLst>
                </a:gridCol>
                <a:gridCol w="1379806">
                  <a:extLst>
                    <a:ext uri="{9D8B030D-6E8A-4147-A177-3AD203B41FA5}">
                      <a16:colId xmlns:a16="http://schemas.microsoft.com/office/drawing/2014/main" val="473290959"/>
                    </a:ext>
                  </a:extLst>
                </a:gridCol>
              </a:tblGrid>
              <a:tr h="708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Fornitori di servizi operativi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i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esclusi gli importi corrisposti a COSVIG</a:t>
                      </a: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it-IT" sz="1200" b="1" baseline="300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930286"/>
                  </a:ext>
                </a:extLst>
              </a:tr>
              <a:tr h="317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Importo, €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270.540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235.687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1.069.232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303534"/>
                  </a:ext>
                </a:extLst>
              </a:tr>
            </a:tbl>
          </a:graphicData>
        </a:graphic>
      </p:graphicFrame>
      <p:sp>
        <p:nvSpPr>
          <p:cNvPr id="10" name="Rectangle 4">
            <a:extLst>
              <a:ext uri="{FF2B5EF4-FFF2-40B4-BE49-F238E27FC236}">
                <a16:creationId xmlns:a16="http://schemas.microsoft.com/office/drawing/2014/main" id="{9EC80F86-5CCE-43CD-99EC-73F95FAB2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56" y="3851068"/>
            <a:ext cx="64307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ja-JP" sz="800" b="0" i="0" u="none" strike="noStrike" cap="none" normalizeH="0" baseline="30000" dirty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*</a:t>
            </a:r>
            <a:r>
              <a:rPr kumimoji="0" lang="it-IT" altLang="ja-JP" sz="8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dato è stato stimato sulla base dei dati gestionali in possesso dell’azienda con riferimento al 31.12.2020 e non fa riferimento, pertanto, ad una riclassificazione dei dati civilistici in quanto ancora non disponibili</a:t>
            </a:r>
            <a:endParaRPr kumimoji="0" lang="it-IT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95A81282-AC39-4E0E-A699-1883CAAAD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856123"/>
              </p:ext>
            </p:extLst>
          </p:nvPr>
        </p:nvGraphicFramePr>
        <p:xfrm>
          <a:off x="524256" y="5214320"/>
          <a:ext cx="6594190" cy="753047"/>
        </p:xfrm>
        <a:graphic>
          <a:graphicData uri="http://schemas.openxmlformats.org/drawingml/2006/table">
            <a:tbl>
              <a:tblPr firstRow="1" firstCol="1" bandRow="1"/>
              <a:tblGrid>
                <a:gridCol w="863266">
                  <a:extLst>
                    <a:ext uri="{9D8B030D-6E8A-4147-A177-3AD203B41FA5}">
                      <a16:colId xmlns:a16="http://schemas.microsoft.com/office/drawing/2014/main" val="2103275687"/>
                    </a:ext>
                  </a:extLst>
                </a:gridCol>
                <a:gridCol w="955154">
                  <a:extLst>
                    <a:ext uri="{9D8B030D-6E8A-4147-A177-3AD203B41FA5}">
                      <a16:colId xmlns:a16="http://schemas.microsoft.com/office/drawing/2014/main" val="2840976781"/>
                    </a:ext>
                  </a:extLst>
                </a:gridCol>
                <a:gridCol w="955154">
                  <a:extLst>
                    <a:ext uri="{9D8B030D-6E8A-4147-A177-3AD203B41FA5}">
                      <a16:colId xmlns:a16="http://schemas.microsoft.com/office/drawing/2014/main" val="4207317588"/>
                    </a:ext>
                  </a:extLst>
                </a:gridCol>
                <a:gridCol w="955154">
                  <a:extLst>
                    <a:ext uri="{9D8B030D-6E8A-4147-A177-3AD203B41FA5}">
                      <a16:colId xmlns:a16="http://schemas.microsoft.com/office/drawing/2014/main" val="184543012"/>
                    </a:ext>
                  </a:extLst>
                </a:gridCol>
                <a:gridCol w="955154">
                  <a:extLst>
                    <a:ext uri="{9D8B030D-6E8A-4147-A177-3AD203B41FA5}">
                      <a16:colId xmlns:a16="http://schemas.microsoft.com/office/drawing/2014/main" val="298618258"/>
                    </a:ext>
                  </a:extLst>
                </a:gridCol>
                <a:gridCol w="955154">
                  <a:extLst>
                    <a:ext uri="{9D8B030D-6E8A-4147-A177-3AD203B41FA5}">
                      <a16:colId xmlns:a16="http://schemas.microsoft.com/office/drawing/2014/main" val="440249902"/>
                    </a:ext>
                  </a:extLst>
                </a:gridCol>
                <a:gridCol w="955154">
                  <a:extLst>
                    <a:ext uri="{9D8B030D-6E8A-4147-A177-3AD203B41FA5}">
                      <a16:colId xmlns:a16="http://schemas.microsoft.com/office/drawing/2014/main" val="2153875190"/>
                    </a:ext>
                  </a:extLst>
                </a:gridCol>
              </a:tblGrid>
              <a:tr h="20078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Gare passive</a:t>
                      </a:r>
                      <a:endParaRPr lang="it-IT" sz="14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823880"/>
                  </a:ext>
                </a:extLst>
              </a:tr>
              <a:tr h="30226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base di gara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Aggiudicato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base di gara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Aggiudicato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base di gara</a:t>
                      </a:r>
                      <a:endParaRPr lang="it-IT" sz="14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Aggiudicato</a:t>
                      </a:r>
                      <a:endParaRPr lang="it-IT" sz="14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963389"/>
                  </a:ext>
                </a:extLst>
              </a:tr>
              <a:tr h="200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Importo, €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48.411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22.736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74.250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66.279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199.620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164.396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>
                    <a:lnL>
                      <a:noFill/>
                    </a:lnL>
                    <a:lnR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922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819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57EACFA-2A75-4231-B1AF-1E65730E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Obiettivi di miglioramento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17E7C82-4150-407D-BF7B-5EB481281E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387345"/>
              </p:ext>
            </p:extLst>
          </p:nvPr>
        </p:nvGraphicFramePr>
        <p:xfrm>
          <a:off x="731520" y="3166468"/>
          <a:ext cx="10705737" cy="2547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0653">
                  <a:extLst>
                    <a:ext uri="{9D8B030D-6E8A-4147-A177-3AD203B41FA5}">
                      <a16:colId xmlns:a16="http://schemas.microsoft.com/office/drawing/2014/main" val="1714187652"/>
                    </a:ext>
                  </a:extLst>
                </a:gridCol>
                <a:gridCol w="4361386">
                  <a:extLst>
                    <a:ext uri="{9D8B030D-6E8A-4147-A177-3AD203B41FA5}">
                      <a16:colId xmlns:a16="http://schemas.microsoft.com/office/drawing/2014/main" val="3264941652"/>
                    </a:ext>
                  </a:extLst>
                </a:gridCol>
                <a:gridCol w="2633698">
                  <a:extLst>
                    <a:ext uri="{9D8B030D-6E8A-4147-A177-3AD203B41FA5}">
                      <a16:colId xmlns:a16="http://schemas.microsoft.com/office/drawing/2014/main" val="148747599"/>
                    </a:ext>
                  </a:extLst>
                </a:gridCol>
              </a:tblGrid>
              <a:tr h="4101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>
                          <a:effectLst/>
                        </a:rPr>
                        <a:t>Obiettivo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Azione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Target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extLst>
                  <a:ext uri="{0D108BD9-81ED-4DB2-BD59-A6C34878D82A}">
                    <a16:rowId xmlns:a16="http://schemas.microsoft.com/office/drawing/2014/main" val="444578262"/>
                  </a:ext>
                </a:extLst>
              </a:tr>
              <a:tr h="10684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/>
                      </a:pPr>
                      <a:r>
                        <a:rPr lang="it-IT" sz="1400" b="1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Maggiore integrazione informativa con i partner</a:t>
                      </a:r>
                      <a:r>
                        <a:rPr lang="it-IT" sz="1400" b="1" kern="100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Incrementare l’informazione in merito alle attività svolte da CET e delle opportunità per i vari partner</a:t>
                      </a:r>
                      <a:endParaRPr lang="it-IT" sz="18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b="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Invio di un’apposita comunicazione ai vari partner aziendal</a:t>
                      </a:r>
                      <a:r>
                        <a:rPr lang="it-IT" sz="1400" b="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</a:t>
                      </a:r>
                      <a:endParaRPr lang="it-IT" sz="18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extLst>
                  <a:ext uri="{0D108BD9-81ED-4DB2-BD59-A6C34878D82A}">
                    <a16:rowId xmlns:a16="http://schemas.microsoft.com/office/drawing/2014/main" val="242100123"/>
                  </a:ext>
                </a:extLst>
              </a:tr>
              <a:tr h="10684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 startAt="2"/>
                      </a:pPr>
                      <a:r>
                        <a:rPr lang="it-IT" sz="1400" b="1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Ristrutturazione Albo Fornitori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Riorganizzazione dell’Albo fornitori per l’affidamento di servizi tecnici di ingegneria e architettura al fine di semplificare le procedure in corso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Entro settembre 2021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extLst>
                  <a:ext uri="{0D108BD9-81ED-4DB2-BD59-A6C34878D82A}">
                    <a16:rowId xmlns:a16="http://schemas.microsoft.com/office/drawing/2014/main" val="2204161441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5102B7D4-5193-491C-BD63-E84E6D800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980" y="694163"/>
            <a:ext cx="935600" cy="139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62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BE4D888-52C8-4241-A458-0B6709EFB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Ambiente e Territorio</a:t>
            </a:r>
          </a:p>
        </p:txBody>
      </p:sp>
    </p:spTree>
    <p:extLst>
      <p:ext uri="{BB962C8B-B14F-4D97-AF65-F5344CB8AC3E}">
        <p14:creationId xmlns:p14="http://schemas.microsoft.com/office/powerpoint/2010/main" val="1077919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7C3038-1BFA-4B37-A390-723600C1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Seminari</a:t>
            </a: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3832B6A-BE9A-4F9C-8E7C-9B70AAE0E7ED}"/>
              </a:ext>
            </a:extLst>
          </p:cNvPr>
          <p:cNvSpPr txBox="1"/>
          <p:nvPr/>
        </p:nvSpPr>
        <p:spPr>
          <a:xfrm>
            <a:off x="7990091" y="516804"/>
            <a:ext cx="3424739" cy="5821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Esempio di iniziativa inerente l’ambito in questione, che, indubbiamente, è quello che ha riscosso il maggior interesse in fase di coinvolgimento degli </a:t>
            </a:r>
            <a:r>
              <a:rPr kumimoji="0" lang="it-IT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stakeholder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it-IT" sz="1400" dirty="0">
                <a:solidFill>
                  <a:srgbClr val="FFFFFF"/>
                </a:solidFill>
                <a:latin typeface="Calibri" panose="020F0502020204030204"/>
              </a:rPr>
              <a:t>Altra iniziativa presa in considerazione attiene alla «Dematerializzazione»</a:t>
            </a:r>
            <a:endParaRPr kumimoji="0" lang="it-IT" sz="1400" b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effetti, il ruolo svolto da CET al suo interno è potenzialmente rilevante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sua considerazione al termine del Bilancio di sostenibilità, dunque, è esclusivamente dovuta alla stretta correlazione/dipendenza dalle altre dimensioni di analisi sin qui rappresentate</a:t>
            </a:r>
          </a:p>
          <a:p>
            <a:pPr marL="742950" lvl="1" indent="-285750">
              <a:lnSpc>
                <a:spcPct val="9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 esempio, è facile comprendere come esso risulti anche una conseguenza indiretta di quanto già rilevato in riferimento ai risparmi economici generati per i “clienti” e contenimento consumi indotto (risparmio/efficientamento energetico indotto)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21A63ED9-1C46-4FFE-BE0C-8E286ADF91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257122"/>
              </p:ext>
            </p:extLst>
          </p:nvPr>
        </p:nvGraphicFramePr>
        <p:xfrm>
          <a:off x="379303" y="2490167"/>
          <a:ext cx="6954093" cy="3965223"/>
        </p:xfrm>
        <a:graphic>
          <a:graphicData uri="http://schemas.openxmlformats.org/drawingml/2006/table">
            <a:tbl>
              <a:tblPr firstRow="1" firstCol="1" bandRow="1"/>
              <a:tblGrid>
                <a:gridCol w="6954093">
                  <a:extLst>
                    <a:ext uri="{9D8B030D-6E8A-4147-A177-3AD203B41FA5}">
                      <a16:colId xmlns:a16="http://schemas.microsoft.com/office/drawing/2014/main" val="1529280513"/>
                    </a:ext>
                  </a:extLst>
                </a:gridCol>
              </a:tblGrid>
              <a:tr h="39652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1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Il CET, nel periodo in questione, ha effettuato vari seminari informativi in collaborazione con ANCI. In particolare:</a:t>
                      </a:r>
                    </a:p>
                    <a:p>
                      <a:pPr marL="342900" lvl="0" indent="-342900" algn="just"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it-IT" sz="1100" b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it-IT" sz="11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it-IT" sz="1100" b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100" i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 opportunità per il sostegno a progetti di efficientamento energetico degli immobili pubblici</a:t>
                      </a:r>
                      <a:r>
                        <a:rPr lang="it-IT" sz="11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- Firenze, 1 febbraio </a:t>
                      </a:r>
                    </a:p>
                    <a:p>
                      <a:pPr marL="358775" indent="0"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Un incontro per illustrare le opportunità per il sostegno alla realizzazione di progetti di efficientamento energetico degli immobili pubblici ed in particolare il bando POR FESR 2014-2020, l’incentivo del Conto Termico del GSE e le attività del Consorzio Energia Toscana</a:t>
                      </a:r>
                      <a:endParaRPr lang="it-IT" sz="11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it-IT" sz="1100" b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it-IT" sz="11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it-IT" sz="1100" i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Energicamente! Razionalizzare la spesa e contenere i consumi</a:t>
                      </a:r>
                      <a:r>
                        <a:rPr lang="it-IT" sz="11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- Prato 18 luglio; Siena, 10 settembre e Pisa 24 settembre </a:t>
                      </a:r>
                    </a:p>
                    <a:p>
                      <a:pPr marL="358775" indent="0"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Un incontro per informare amministratori dirigenti e funzionari su opportunità e possibili azioni che gli enti possono intraprendere per razionalizzare la spesa e contenere i consumi energetici</a:t>
                      </a:r>
                      <a:endParaRPr lang="it-IT" sz="11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it-IT" sz="1100" b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it-IT" sz="11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it-IT" sz="1100" i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 contratti di fornitura di energia elettrica e gas naturale</a:t>
                      </a:r>
                      <a:r>
                        <a:rPr lang="it-IT" sz="11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webinar - dicembre </a:t>
                      </a:r>
                    </a:p>
                    <a:p>
                      <a:pPr marL="358775" indent="0"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Un incontro atto a fornire consigli pratici agli enti condividendo le criticità affrontate e le soluzioni intraprese dal Consorzio nello svolgimento dell’attività di ufficio tecnico specializzato sulle tematiche energetiche</a:t>
                      </a:r>
                      <a:endParaRPr lang="it-IT" sz="11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58775" indent="0" algn="just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it-IT" sz="10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L’evento, durato circa 4 ore, ha riscosso una elevata partecipazione, registrando 96 partecipanti provenienti dai vari Enti pubblici della Regione Toscana (i partecipanti hanno espresso un alto livello di interesse alle tematiche svolte)</a:t>
                      </a:r>
                      <a:endParaRPr lang="it-IT" sz="11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147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66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4FD485-808D-D546-ACEC-B197FDA4F36E}"/>
              </a:ext>
            </a:extLst>
          </p:cNvPr>
          <p:cNvCxnSpPr/>
          <p:nvPr/>
        </p:nvCxnSpPr>
        <p:spPr>
          <a:xfrm>
            <a:off x="1588" y="4527053"/>
            <a:ext cx="12188825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B5BBDE6-3766-824B-B0AB-AB82618454A9}"/>
              </a:ext>
            </a:extLst>
          </p:cNvPr>
          <p:cNvCxnSpPr/>
          <p:nvPr/>
        </p:nvCxnSpPr>
        <p:spPr>
          <a:xfrm>
            <a:off x="1750228" y="3069753"/>
            <a:ext cx="0" cy="1468058"/>
          </a:xfrm>
          <a:prstGeom prst="line">
            <a:avLst/>
          </a:prstGeom>
          <a:ln w="50800" cap="rnd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26797D0-ECEC-6F47-BCBE-8C6FC52A6A19}"/>
              </a:ext>
            </a:extLst>
          </p:cNvPr>
          <p:cNvCxnSpPr/>
          <p:nvPr/>
        </p:nvCxnSpPr>
        <p:spPr>
          <a:xfrm>
            <a:off x="4008060" y="3027232"/>
            <a:ext cx="0" cy="1468058"/>
          </a:xfrm>
          <a:prstGeom prst="line">
            <a:avLst/>
          </a:prstGeom>
          <a:ln w="50800" cap="rnd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6861FDF-118B-2142-89A8-82B01EF29F60}"/>
              </a:ext>
            </a:extLst>
          </p:cNvPr>
          <p:cNvCxnSpPr/>
          <p:nvPr/>
        </p:nvCxnSpPr>
        <p:spPr>
          <a:xfrm>
            <a:off x="10422502" y="3069753"/>
            <a:ext cx="0" cy="1468058"/>
          </a:xfrm>
          <a:prstGeom prst="line">
            <a:avLst/>
          </a:prstGeom>
          <a:ln w="50800" cap="rnd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28EE028-E82C-4745-85B5-D6C08806B75E}"/>
              </a:ext>
            </a:extLst>
          </p:cNvPr>
          <p:cNvCxnSpPr/>
          <p:nvPr/>
        </p:nvCxnSpPr>
        <p:spPr>
          <a:xfrm>
            <a:off x="8233553" y="3027232"/>
            <a:ext cx="0" cy="1468058"/>
          </a:xfrm>
          <a:prstGeom prst="line">
            <a:avLst/>
          </a:prstGeom>
          <a:ln w="50800" cap="rnd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9">
            <a:extLst>
              <a:ext uri="{FF2B5EF4-FFF2-40B4-BE49-F238E27FC236}">
                <a16:creationId xmlns:a16="http://schemas.microsoft.com/office/drawing/2014/main" id="{8009786A-52A0-6349-A578-4D18BADC7F93}"/>
              </a:ext>
            </a:extLst>
          </p:cNvPr>
          <p:cNvSpPr/>
          <p:nvPr/>
        </p:nvSpPr>
        <p:spPr>
          <a:xfrm rot="10800000">
            <a:off x="1042122" y="2006908"/>
            <a:ext cx="1414136" cy="1555315"/>
          </a:xfrm>
          <a:custGeom>
            <a:avLst/>
            <a:gdLst>
              <a:gd name="connsiteX0" fmla="*/ 829340 w 1658680"/>
              <a:gd name="connsiteY0" fmla="*/ 1824273 h 1824273"/>
              <a:gd name="connsiteX1" fmla="*/ 0 w 1658680"/>
              <a:gd name="connsiteY1" fmla="*/ 994933 h 1824273"/>
              <a:gd name="connsiteX2" fmla="*/ 506524 w 1658680"/>
              <a:gd name="connsiteY2" fmla="*/ 230767 h 1824273"/>
              <a:gd name="connsiteX3" fmla="*/ 614520 w 1658680"/>
              <a:gd name="connsiteY3" fmla="*/ 197243 h 1824273"/>
              <a:gd name="connsiteX4" fmla="*/ 829339 w 1658680"/>
              <a:gd name="connsiteY4" fmla="*/ 0 h 1824273"/>
              <a:gd name="connsiteX5" fmla="*/ 1044157 w 1658680"/>
              <a:gd name="connsiteY5" fmla="*/ 197242 h 1824273"/>
              <a:gd name="connsiteX6" fmla="*/ 1152157 w 1658680"/>
              <a:gd name="connsiteY6" fmla="*/ 230767 h 1824273"/>
              <a:gd name="connsiteX7" fmla="*/ 1658680 w 1658680"/>
              <a:gd name="connsiteY7" fmla="*/ 994933 h 1824273"/>
              <a:gd name="connsiteX8" fmla="*/ 829340 w 1658680"/>
              <a:gd name="connsiteY8" fmla="*/ 1824273 h 182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8680" h="1824273">
                <a:moveTo>
                  <a:pt x="829340" y="1824273"/>
                </a:moveTo>
                <a:cubicBezTo>
                  <a:pt x="371308" y="1824273"/>
                  <a:pt x="0" y="1452965"/>
                  <a:pt x="0" y="994933"/>
                </a:cubicBezTo>
                <a:cubicBezTo>
                  <a:pt x="0" y="651409"/>
                  <a:pt x="208861" y="356667"/>
                  <a:pt x="506524" y="230767"/>
                </a:cubicBezTo>
                <a:lnTo>
                  <a:pt x="614520" y="197243"/>
                </a:lnTo>
                <a:lnTo>
                  <a:pt x="829339" y="0"/>
                </a:lnTo>
                <a:lnTo>
                  <a:pt x="1044157" y="197242"/>
                </a:lnTo>
                <a:lnTo>
                  <a:pt x="1152157" y="230767"/>
                </a:lnTo>
                <a:cubicBezTo>
                  <a:pt x="1449819" y="356667"/>
                  <a:pt x="1658680" y="651409"/>
                  <a:pt x="1658680" y="994933"/>
                </a:cubicBezTo>
                <a:cubicBezTo>
                  <a:pt x="1658680" y="1452965"/>
                  <a:pt x="1287372" y="1824273"/>
                  <a:pt x="829340" y="18242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B690F4DD-F246-DC43-9C4C-E33798030D2D}"/>
              </a:ext>
            </a:extLst>
          </p:cNvPr>
          <p:cNvSpPr/>
          <p:nvPr/>
        </p:nvSpPr>
        <p:spPr>
          <a:xfrm rot="10800000">
            <a:off x="3294976" y="1514438"/>
            <a:ext cx="1414136" cy="1555315"/>
          </a:xfrm>
          <a:custGeom>
            <a:avLst/>
            <a:gdLst>
              <a:gd name="connsiteX0" fmla="*/ 829340 w 1658680"/>
              <a:gd name="connsiteY0" fmla="*/ 1824273 h 1824273"/>
              <a:gd name="connsiteX1" fmla="*/ 0 w 1658680"/>
              <a:gd name="connsiteY1" fmla="*/ 994933 h 1824273"/>
              <a:gd name="connsiteX2" fmla="*/ 506524 w 1658680"/>
              <a:gd name="connsiteY2" fmla="*/ 230767 h 1824273"/>
              <a:gd name="connsiteX3" fmla="*/ 614520 w 1658680"/>
              <a:gd name="connsiteY3" fmla="*/ 197243 h 1824273"/>
              <a:gd name="connsiteX4" fmla="*/ 829339 w 1658680"/>
              <a:gd name="connsiteY4" fmla="*/ 0 h 1824273"/>
              <a:gd name="connsiteX5" fmla="*/ 1044157 w 1658680"/>
              <a:gd name="connsiteY5" fmla="*/ 197242 h 1824273"/>
              <a:gd name="connsiteX6" fmla="*/ 1152157 w 1658680"/>
              <a:gd name="connsiteY6" fmla="*/ 230767 h 1824273"/>
              <a:gd name="connsiteX7" fmla="*/ 1658680 w 1658680"/>
              <a:gd name="connsiteY7" fmla="*/ 994933 h 1824273"/>
              <a:gd name="connsiteX8" fmla="*/ 829340 w 1658680"/>
              <a:gd name="connsiteY8" fmla="*/ 1824273 h 182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8680" h="1824273">
                <a:moveTo>
                  <a:pt x="829340" y="1824273"/>
                </a:moveTo>
                <a:cubicBezTo>
                  <a:pt x="371308" y="1824273"/>
                  <a:pt x="0" y="1452965"/>
                  <a:pt x="0" y="994933"/>
                </a:cubicBezTo>
                <a:cubicBezTo>
                  <a:pt x="0" y="651409"/>
                  <a:pt x="208861" y="356667"/>
                  <a:pt x="506524" y="230767"/>
                </a:cubicBezTo>
                <a:lnTo>
                  <a:pt x="614520" y="197243"/>
                </a:lnTo>
                <a:lnTo>
                  <a:pt x="829339" y="0"/>
                </a:lnTo>
                <a:lnTo>
                  <a:pt x="1044157" y="197242"/>
                </a:lnTo>
                <a:lnTo>
                  <a:pt x="1152157" y="230767"/>
                </a:lnTo>
                <a:cubicBezTo>
                  <a:pt x="1449819" y="356667"/>
                  <a:pt x="1658680" y="651409"/>
                  <a:pt x="1658680" y="994933"/>
                </a:cubicBezTo>
                <a:cubicBezTo>
                  <a:pt x="1658680" y="1452965"/>
                  <a:pt x="1287372" y="1824273"/>
                  <a:pt x="829340" y="182427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C9E89041-345F-C141-9020-E10E8FA5B999}"/>
              </a:ext>
            </a:extLst>
          </p:cNvPr>
          <p:cNvSpPr/>
          <p:nvPr/>
        </p:nvSpPr>
        <p:spPr>
          <a:xfrm rot="10800000">
            <a:off x="9717599" y="2006908"/>
            <a:ext cx="1414136" cy="1555315"/>
          </a:xfrm>
          <a:custGeom>
            <a:avLst/>
            <a:gdLst>
              <a:gd name="connsiteX0" fmla="*/ 829340 w 1658680"/>
              <a:gd name="connsiteY0" fmla="*/ 1824273 h 1824273"/>
              <a:gd name="connsiteX1" fmla="*/ 0 w 1658680"/>
              <a:gd name="connsiteY1" fmla="*/ 994933 h 1824273"/>
              <a:gd name="connsiteX2" fmla="*/ 506524 w 1658680"/>
              <a:gd name="connsiteY2" fmla="*/ 230767 h 1824273"/>
              <a:gd name="connsiteX3" fmla="*/ 614520 w 1658680"/>
              <a:gd name="connsiteY3" fmla="*/ 197243 h 1824273"/>
              <a:gd name="connsiteX4" fmla="*/ 829339 w 1658680"/>
              <a:gd name="connsiteY4" fmla="*/ 0 h 1824273"/>
              <a:gd name="connsiteX5" fmla="*/ 1044157 w 1658680"/>
              <a:gd name="connsiteY5" fmla="*/ 197242 h 1824273"/>
              <a:gd name="connsiteX6" fmla="*/ 1152157 w 1658680"/>
              <a:gd name="connsiteY6" fmla="*/ 230767 h 1824273"/>
              <a:gd name="connsiteX7" fmla="*/ 1658680 w 1658680"/>
              <a:gd name="connsiteY7" fmla="*/ 994933 h 1824273"/>
              <a:gd name="connsiteX8" fmla="*/ 829340 w 1658680"/>
              <a:gd name="connsiteY8" fmla="*/ 1824273 h 182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8680" h="1824273">
                <a:moveTo>
                  <a:pt x="829340" y="1824273"/>
                </a:moveTo>
                <a:cubicBezTo>
                  <a:pt x="371308" y="1824273"/>
                  <a:pt x="0" y="1452965"/>
                  <a:pt x="0" y="994933"/>
                </a:cubicBezTo>
                <a:cubicBezTo>
                  <a:pt x="0" y="651409"/>
                  <a:pt x="208861" y="356667"/>
                  <a:pt x="506524" y="230767"/>
                </a:cubicBezTo>
                <a:lnTo>
                  <a:pt x="614520" y="197243"/>
                </a:lnTo>
                <a:lnTo>
                  <a:pt x="829339" y="0"/>
                </a:lnTo>
                <a:lnTo>
                  <a:pt x="1044157" y="197242"/>
                </a:lnTo>
                <a:lnTo>
                  <a:pt x="1152157" y="230767"/>
                </a:lnTo>
                <a:cubicBezTo>
                  <a:pt x="1449819" y="356667"/>
                  <a:pt x="1658680" y="651409"/>
                  <a:pt x="1658680" y="994933"/>
                </a:cubicBezTo>
                <a:cubicBezTo>
                  <a:pt x="1658680" y="1452965"/>
                  <a:pt x="1287372" y="1824273"/>
                  <a:pt x="829340" y="18242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4AE4EFDB-81D6-784F-A6A8-CC9CAF31E8E4}"/>
              </a:ext>
            </a:extLst>
          </p:cNvPr>
          <p:cNvSpPr/>
          <p:nvPr/>
        </p:nvSpPr>
        <p:spPr>
          <a:xfrm rot="10800000">
            <a:off x="7527495" y="1514438"/>
            <a:ext cx="1414136" cy="1555315"/>
          </a:xfrm>
          <a:custGeom>
            <a:avLst/>
            <a:gdLst>
              <a:gd name="connsiteX0" fmla="*/ 829340 w 1658680"/>
              <a:gd name="connsiteY0" fmla="*/ 1824273 h 1824273"/>
              <a:gd name="connsiteX1" fmla="*/ 0 w 1658680"/>
              <a:gd name="connsiteY1" fmla="*/ 994933 h 1824273"/>
              <a:gd name="connsiteX2" fmla="*/ 506524 w 1658680"/>
              <a:gd name="connsiteY2" fmla="*/ 230767 h 1824273"/>
              <a:gd name="connsiteX3" fmla="*/ 614520 w 1658680"/>
              <a:gd name="connsiteY3" fmla="*/ 197243 h 1824273"/>
              <a:gd name="connsiteX4" fmla="*/ 829339 w 1658680"/>
              <a:gd name="connsiteY4" fmla="*/ 0 h 1824273"/>
              <a:gd name="connsiteX5" fmla="*/ 1044157 w 1658680"/>
              <a:gd name="connsiteY5" fmla="*/ 197242 h 1824273"/>
              <a:gd name="connsiteX6" fmla="*/ 1152157 w 1658680"/>
              <a:gd name="connsiteY6" fmla="*/ 230767 h 1824273"/>
              <a:gd name="connsiteX7" fmla="*/ 1658680 w 1658680"/>
              <a:gd name="connsiteY7" fmla="*/ 994933 h 1824273"/>
              <a:gd name="connsiteX8" fmla="*/ 829340 w 1658680"/>
              <a:gd name="connsiteY8" fmla="*/ 1824273 h 182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8680" h="1824273">
                <a:moveTo>
                  <a:pt x="829340" y="1824273"/>
                </a:moveTo>
                <a:cubicBezTo>
                  <a:pt x="371308" y="1824273"/>
                  <a:pt x="0" y="1452965"/>
                  <a:pt x="0" y="994933"/>
                </a:cubicBezTo>
                <a:cubicBezTo>
                  <a:pt x="0" y="651409"/>
                  <a:pt x="208861" y="356667"/>
                  <a:pt x="506524" y="230767"/>
                </a:cubicBezTo>
                <a:lnTo>
                  <a:pt x="614520" y="197243"/>
                </a:lnTo>
                <a:lnTo>
                  <a:pt x="829339" y="0"/>
                </a:lnTo>
                <a:lnTo>
                  <a:pt x="1044157" y="197242"/>
                </a:lnTo>
                <a:lnTo>
                  <a:pt x="1152157" y="230767"/>
                </a:lnTo>
                <a:cubicBezTo>
                  <a:pt x="1449819" y="356667"/>
                  <a:pt x="1658680" y="651409"/>
                  <a:pt x="1658680" y="994933"/>
                </a:cubicBezTo>
                <a:cubicBezTo>
                  <a:pt x="1658680" y="1452965"/>
                  <a:pt x="1287372" y="1824273"/>
                  <a:pt x="829340" y="182427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93B3822-FA54-244D-B52F-91D6FF541D30}"/>
              </a:ext>
            </a:extLst>
          </p:cNvPr>
          <p:cNvSpPr/>
          <p:nvPr/>
        </p:nvSpPr>
        <p:spPr>
          <a:xfrm>
            <a:off x="1556331" y="4332881"/>
            <a:ext cx="388598" cy="38859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4F5526CB-6FFB-9444-82D8-0E73C5134000}"/>
              </a:ext>
            </a:extLst>
          </p:cNvPr>
          <p:cNvSpPr/>
          <p:nvPr/>
        </p:nvSpPr>
        <p:spPr>
          <a:xfrm>
            <a:off x="3807745" y="4332881"/>
            <a:ext cx="388598" cy="3885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83C03B0-0F90-DF41-BE83-BEA38DDC63AD}"/>
              </a:ext>
            </a:extLst>
          </p:cNvPr>
          <p:cNvSpPr/>
          <p:nvPr/>
        </p:nvSpPr>
        <p:spPr>
          <a:xfrm>
            <a:off x="10230370" y="4332881"/>
            <a:ext cx="388598" cy="3885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0695545-75CE-8444-8707-F33BAA14F3A9}"/>
              </a:ext>
            </a:extLst>
          </p:cNvPr>
          <p:cNvSpPr/>
          <p:nvPr/>
        </p:nvSpPr>
        <p:spPr>
          <a:xfrm>
            <a:off x="8040270" y="4332881"/>
            <a:ext cx="388598" cy="3885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D7974C9-E599-B443-BC98-403F9707FC20}"/>
              </a:ext>
            </a:extLst>
          </p:cNvPr>
          <p:cNvCxnSpPr/>
          <p:nvPr/>
        </p:nvCxnSpPr>
        <p:spPr>
          <a:xfrm>
            <a:off x="6099204" y="3069753"/>
            <a:ext cx="0" cy="1468058"/>
          </a:xfrm>
          <a:prstGeom prst="line">
            <a:avLst/>
          </a:prstGeom>
          <a:ln w="50800" cap="rnd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68">
            <a:extLst>
              <a:ext uri="{FF2B5EF4-FFF2-40B4-BE49-F238E27FC236}">
                <a16:creationId xmlns:a16="http://schemas.microsoft.com/office/drawing/2014/main" id="{402C0BAC-5B25-1C41-89FA-14D6F9571546}"/>
              </a:ext>
            </a:extLst>
          </p:cNvPr>
          <p:cNvSpPr/>
          <p:nvPr/>
        </p:nvSpPr>
        <p:spPr>
          <a:xfrm rot="10800000">
            <a:off x="5394300" y="2006908"/>
            <a:ext cx="1414136" cy="1555315"/>
          </a:xfrm>
          <a:custGeom>
            <a:avLst/>
            <a:gdLst>
              <a:gd name="connsiteX0" fmla="*/ 829340 w 1658680"/>
              <a:gd name="connsiteY0" fmla="*/ 1824273 h 1824273"/>
              <a:gd name="connsiteX1" fmla="*/ 0 w 1658680"/>
              <a:gd name="connsiteY1" fmla="*/ 994933 h 1824273"/>
              <a:gd name="connsiteX2" fmla="*/ 506524 w 1658680"/>
              <a:gd name="connsiteY2" fmla="*/ 230767 h 1824273"/>
              <a:gd name="connsiteX3" fmla="*/ 614520 w 1658680"/>
              <a:gd name="connsiteY3" fmla="*/ 197243 h 1824273"/>
              <a:gd name="connsiteX4" fmla="*/ 829339 w 1658680"/>
              <a:gd name="connsiteY4" fmla="*/ 0 h 1824273"/>
              <a:gd name="connsiteX5" fmla="*/ 1044157 w 1658680"/>
              <a:gd name="connsiteY5" fmla="*/ 197242 h 1824273"/>
              <a:gd name="connsiteX6" fmla="*/ 1152157 w 1658680"/>
              <a:gd name="connsiteY6" fmla="*/ 230767 h 1824273"/>
              <a:gd name="connsiteX7" fmla="*/ 1658680 w 1658680"/>
              <a:gd name="connsiteY7" fmla="*/ 994933 h 1824273"/>
              <a:gd name="connsiteX8" fmla="*/ 829340 w 1658680"/>
              <a:gd name="connsiteY8" fmla="*/ 1824273 h 182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8680" h="1824273">
                <a:moveTo>
                  <a:pt x="829340" y="1824273"/>
                </a:moveTo>
                <a:cubicBezTo>
                  <a:pt x="371308" y="1824273"/>
                  <a:pt x="0" y="1452965"/>
                  <a:pt x="0" y="994933"/>
                </a:cubicBezTo>
                <a:cubicBezTo>
                  <a:pt x="0" y="651409"/>
                  <a:pt x="208861" y="356667"/>
                  <a:pt x="506524" y="230767"/>
                </a:cubicBezTo>
                <a:lnTo>
                  <a:pt x="614520" y="197243"/>
                </a:lnTo>
                <a:lnTo>
                  <a:pt x="829339" y="0"/>
                </a:lnTo>
                <a:lnTo>
                  <a:pt x="1044157" y="197242"/>
                </a:lnTo>
                <a:lnTo>
                  <a:pt x="1152157" y="230767"/>
                </a:lnTo>
                <a:cubicBezTo>
                  <a:pt x="1449819" y="356667"/>
                  <a:pt x="1658680" y="651409"/>
                  <a:pt x="1658680" y="994933"/>
                </a:cubicBezTo>
                <a:cubicBezTo>
                  <a:pt x="1658680" y="1452965"/>
                  <a:pt x="1287372" y="1824273"/>
                  <a:pt x="829340" y="182427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5756C96-F3BF-0F49-A2B4-85D56463ACBB}"/>
              </a:ext>
            </a:extLst>
          </p:cNvPr>
          <p:cNvSpPr/>
          <p:nvPr/>
        </p:nvSpPr>
        <p:spPr>
          <a:xfrm>
            <a:off x="5907072" y="4332881"/>
            <a:ext cx="388598" cy="3885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3599" dirty="0">
              <a:latin typeface="Noto Sans ExtraLight" panose="020B0302040504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9E0A11E-2749-F343-90C4-AF20D4376FF4}"/>
              </a:ext>
            </a:extLst>
          </p:cNvPr>
          <p:cNvSpPr txBox="1"/>
          <p:nvPr/>
        </p:nvSpPr>
        <p:spPr>
          <a:xfrm>
            <a:off x="10137287" y="5003413"/>
            <a:ext cx="575800" cy="3231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500" b="1" dirty="0">
                <a:solidFill>
                  <a:schemeClr val="tx2"/>
                </a:solidFill>
                <a:latin typeface="Noto Sans" panose="020B0502040504020204" pitchFamily="34" charset="0"/>
                <a:ea typeface="League Spartan" charset="0"/>
                <a:cs typeface="Poppins" pitchFamily="2" charset="77"/>
              </a:rPr>
              <a:t>2019</a:t>
            </a:r>
          </a:p>
        </p:txBody>
      </p:sp>
      <p:sp>
        <p:nvSpPr>
          <p:cNvPr id="77" name="Subtitle 2">
            <a:extLst>
              <a:ext uri="{FF2B5EF4-FFF2-40B4-BE49-F238E27FC236}">
                <a16:creationId xmlns:a16="http://schemas.microsoft.com/office/drawing/2014/main" id="{B64FECF5-A581-0B4A-9BF0-7059D3B374EB}"/>
              </a:ext>
            </a:extLst>
          </p:cNvPr>
          <p:cNvSpPr txBox="1">
            <a:spLocks/>
          </p:cNvSpPr>
          <p:nvPr/>
        </p:nvSpPr>
        <p:spPr>
          <a:xfrm>
            <a:off x="9457420" y="5328895"/>
            <a:ext cx="1915615" cy="822182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Mappatura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degli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Stakeholder</a:t>
            </a:r>
          </a:p>
          <a:p>
            <a:pPr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Stakeholder engagement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EABC48F-AAD9-3041-9051-F010B42B5F15}"/>
              </a:ext>
            </a:extLst>
          </p:cNvPr>
          <p:cNvSpPr txBox="1"/>
          <p:nvPr/>
        </p:nvSpPr>
        <p:spPr>
          <a:xfrm>
            <a:off x="5511069" y="5003413"/>
            <a:ext cx="1193212" cy="3231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500" b="1" dirty="0">
                <a:solidFill>
                  <a:schemeClr val="tx2"/>
                </a:solidFill>
                <a:latin typeface="Noto Sans" panose="020B0502040504020204" pitchFamily="34" charset="0"/>
                <a:ea typeface="League Spartan" charset="0"/>
                <a:cs typeface="Poppins" pitchFamily="2" charset="77"/>
              </a:rPr>
              <a:t>28 </a:t>
            </a:r>
            <a:r>
              <a:rPr lang="en-US" sz="1500" b="1" dirty="0" err="1">
                <a:solidFill>
                  <a:schemeClr val="tx2"/>
                </a:solidFill>
                <a:latin typeface="Noto Sans" panose="020B0502040504020204" pitchFamily="34" charset="0"/>
                <a:ea typeface="League Spartan" charset="0"/>
                <a:cs typeface="Poppins" pitchFamily="2" charset="77"/>
              </a:rPr>
              <a:t>nov.</a:t>
            </a:r>
            <a:r>
              <a:rPr lang="en-US" sz="1500" b="1" dirty="0">
                <a:solidFill>
                  <a:schemeClr val="tx2"/>
                </a:solidFill>
                <a:latin typeface="Noto Sans" panose="020B0502040504020204" pitchFamily="34" charset="0"/>
                <a:ea typeface="League Spartan" charset="0"/>
                <a:cs typeface="Poppins" pitchFamily="2" charset="77"/>
              </a:rPr>
              <a:t> 2018</a:t>
            </a:r>
          </a:p>
        </p:txBody>
      </p:sp>
      <p:sp>
        <p:nvSpPr>
          <p:cNvPr id="79" name="Subtitle 2">
            <a:extLst>
              <a:ext uri="{FF2B5EF4-FFF2-40B4-BE49-F238E27FC236}">
                <a16:creationId xmlns:a16="http://schemas.microsoft.com/office/drawing/2014/main" id="{0C9FD686-56BA-5742-AA3F-FA4099C18BF4}"/>
              </a:ext>
            </a:extLst>
          </p:cNvPr>
          <p:cNvSpPr txBox="1">
            <a:spLocks/>
          </p:cNvSpPr>
          <p:nvPr/>
        </p:nvSpPr>
        <p:spPr>
          <a:xfrm>
            <a:off x="5169477" y="5326578"/>
            <a:ext cx="1866799" cy="554417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Apposita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convenzione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CET-DISAG (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UniSI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51B6D04-D824-4D4D-9E8A-C0D65A65D198}"/>
              </a:ext>
            </a:extLst>
          </p:cNvPr>
          <p:cNvSpPr txBox="1"/>
          <p:nvPr/>
        </p:nvSpPr>
        <p:spPr>
          <a:xfrm>
            <a:off x="1473725" y="5003413"/>
            <a:ext cx="575800" cy="3231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500" b="1" dirty="0">
                <a:solidFill>
                  <a:schemeClr val="tx2"/>
                </a:solidFill>
                <a:latin typeface="Noto Sans" panose="020B0502040504020204" pitchFamily="34" charset="0"/>
                <a:ea typeface="League Spartan" charset="0"/>
                <a:cs typeface="Poppins" pitchFamily="2" charset="77"/>
              </a:rPr>
              <a:t>2018</a:t>
            </a:r>
          </a:p>
        </p:txBody>
      </p:sp>
      <p:sp>
        <p:nvSpPr>
          <p:cNvPr id="81" name="Subtitle 2">
            <a:extLst>
              <a:ext uri="{FF2B5EF4-FFF2-40B4-BE49-F238E27FC236}">
                <a16:creationId xmlns:a16="http://schemas.microsoft.com/office/drawing/2014/main" id="{8701A918-D4F7-2C46-B7C1-145D54AD3893}"/>
              </a:ext>
            </a:extLst>
          </p:cNvPr>
          <p:cNvSpPr txBox="1">
            <a:spLocks/>
          </p:cNvSpPr>
          <p:nvPr/>
        </p:nvSpPr>
        <p:spPr>
          <a:xfrm>
            <a:off x="793857" y="5328895"/>
            <a:ext cx="1915615" cy="1016082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Volontà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di CET di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ampliare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la propria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comunicazione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agli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ulteriori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ambiti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della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sostenibilità</a:t>
            </a:r>
            <a:r>
              <a:rPr lang="en-US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  <a:cs typeface="Noto Sans ExtraLight" panose="020B0302040504020204" pitchFamily="34" charset="0"/>
              </a:rPr>
              <a:t>aziendale</a:t>
            </a:r>
            <a:endParaRPr lang="en-US" sz="1200" dirty="0">
              <a:solidFill>
                <a:schemeClr val="tx1"/>
              </a:solidFill>
              <a:latin typeface="Noto Sans ExtraLight" panose="020B0302040504020204" pitchFamily="34" charset="0"/>
              <a:ea typeface="Open Sans Light" panose="020B0306030504020204" pitchFamily="34" charset="0"/>
              <a:cs typeface="Noto Sans ExtraLight" panose="020B0302040504020204" pitchFamily="34" charset="0"/>
            </a:endParaRPr>
          </a:p>
        </p:txBody>
      </p:sp>
      <p:sp>
        <p:nvSpPr>
          <p:cNvPr id="83" name="Subtitle 2">
            <a:extLst>
              <a:ext uri="{FF2B5EF4-FFF2-40B4-BE49-F238E27FC236}">
                <a16:creationId xmlns:a16="http://schemas.microsoft.com/office/drawing/2014/main" id="{A96D9AF6-9BF3-974A-9858-AFE096E609F7}"/>
              </a:ext>
            </a:extLst>
          </p:cNvPr>
          <p:cNvSpPr txBox="1">
            <a:spLocks/>
          </p:cNvSpPr>
          <p:nvPr/>
        </p:nvSpPr>
        <p:spPr>
          <a:xfrm>
            <a:off x="7274255" y="5328895"/>
            <a:ext cx="1915615" cy="554417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it-IT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</a:rPr>
              <a:t>Studio del contesto aziendale di riferimento</a:t>
            </a:r>
            <a:endParaRPr lang="en-US" sz="1200" dirty="0">
              <a:solidFill>
                <a:schemeClr val="tx1"/>
              </a:solidFill>
              <a:latin typeface="Noto Sans ExtraLight" panose="020B0302040504020204" pitchFamily="34" charset="0"/>
              <a:ea typeface="Open Sans Light" panose="020B0306030504020204" pitchFamily="34" charset="0"/>
            </a:endParaRPr>
          </a:p>
        </p:txBody>
      </p:sp>
      <p:sp>
        <p:nvSpPr>
          <p:cNvPr id="85" name="Subtitle 2">
            <a:extLst>
              <a:ext uri="{FF2B5EF4-FFF2-40B4-BE49-F238E27FC236}">
                <a16:creationId xmlns:a16="http://schemas.microsoft.com/office/drawing/2014/main" id="{89CA0E42-C20D-004A-BD25-71CE477B64B5}"/>
              </a:ext>
            </a:extLst>
          </p:cNvPr>
          <p:cNvSpPr txBox="1">
            <a:spLocks/>
          </p:cNvSpPr>
          <p:nvPr/>
        </p:nvSpPr>
        <p:spPr>
          <a:xfrm>
            <a:off x="3012902" y="5329504"/>
            <a:ext cx="1967458" cy="1014864"/>
          </a:xfrm>
          <a:prstGeom prst="rect">
            <a:avLst/>
          </a:prstGeom>
        </p:spPr>
        <p:txBody>
          <a:bodyPr vert="horz" wrap="square" lIns="108745" tIns="54373" rIns="108745" bIns="54373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it-IT" sz="1200" dirty="0">
                <a:solidFill>
                  <a:schemeClr val="tx1"/>
                </a:solidFill>
                <a:latin typeface="Noto Sans ExtraLight" panose="020B0302040504020204" pitchFamily="34" charset="0"/>
                <a:ea typeface="Open Sans Light" panose="020B0306030504020204" pitchFamily="34" charset="0"/>
              </a:rPr>
              <a:t>Coinvolgimento del Dipartimento di Studi Sociali e Giuridici – DISAG dell’Università di Siena</a:t>
            </a:r>
            <a:endParaRPr lang="en-US" sz="1200" dirty="0">
              <a:solidFill>
                <a:schemeClr val="tx1"/>
              </a:solidFill>
              <a:latin typeface="Noto Sans ExtraLight" panose="020B0302040504020204" pitchFamily="34" charset="0"/>
              <a:ea typeface="Open Sans Light" panose="020B0306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6C6726-27E0-3F4B-9986-0A41DDC089B6}"/>
              </a:ext>
            </a:extLst>
          </p:cNvPr>
          <p:cNvSpPr txBox="1"/>
          <p:nvPr/>
        </p:nvSpPr>
        <p:spPr>
          <a:xfrm>
            <a:off x="4825577" y="314300"/>
            <a:ext cx="2570255" cy="507831"/>
          </a:xfrm>
          <a:prstGeom prst="rect">
            <a:avLst/>
          </a:prstGeom>
          <a:noFill/>
        </p:spPr>
        <p:txBody>
          <a:bodyPr wrap="none" lIns="45720" tIns="0" rIns="0" bIns="0" rtlCol="0">
            <a:spAutoFit/>
          </a:bodyPr>
          <a:lstStyle/>
          <a:p>
            <a:pPr algn="ctr"/>
            <a:r>
              <a:rPr lang="en-US" sz="3300" b="1" spc="150" dirty="0">
                <a:solidFill>
                  <a:schemeClr val="tx2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IL PROGETTO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A9B3D8E-7B6D-AF49-A6F1-95C4CDF9459D}"/>
              </a:ext>
            </a:extLst>
          </p:cNvPr>
          <p:cNvCxnSpPr/>
          <p:nvPr/>
        </p:nvCxnSpPr>
        <p:spPr>
          <a:xfrm>
            <a:off x="5761742" y="892381"/>
            <a:ext cx="682270" cy="0"/>
          </a:xfrm>
          <a:prstGeom prst="line">
            <a:avLst/>
          </a:prstGeom>
          <a:ln w="4572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681">
            <a:extLst>
              <a:ext uri="{FF2B5EF4-FFF2-40B4-BE49-F238E27FC236}">
                <a16:creationId xmlns:a16="http://schemas.microsoft.com/office/drawing/2014/main" id="{F49463AC-09A8-2541-8AA6-C93367694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6276" y="2418497"/>
            <a:ext cx="625856" cy="625856"/>
          </a:xfrm>
          <a:custGeom>
            <a:avLst/>
            <a:gdLst>
              <a:gd name="T0" fmla="*/ 100456 w 294915"/>
              <a:gd name="T1" fmla="*/ 252968 h 294916"/>
              <a:gd name="T2" fmla="*/ 43006 w 294915"/>
              <a:gd name="T3" fmla="*/ 203943 h 294916"/>
              <a:gd name="T4" fmla="*/ 43006 w 294915"/>
              <a:gd name="T5" fmla="*/ 213136 h 294916"/>
              <a:gd name="T6" fmla="*/ 96874 w 294915"/>
              <a:gd name="T7" fmla="*/ 162517 h 294916"/>
              <a:gd name="T8" fmla="*/ 38241 w 294915"/>
              <a:gd name="T9" fmla="*/ 167106 h 294916"/>
              <a:gd name="T10" fmla="*/ 207746 w 294915"/>
              <a:gd name="T11" fmla="*/ 178509 h 294916"/>
              <a:gd name="T12" fmla="*/ 227479 w 294915"/>
              <a:gd name="T13" fmla="*/ 167911 h 294916"/>
              <a:gd name="T14" fmla="*/ 42919 w 294915"/>
              <a:gd name="T15" fmla="*/ 122684 h 294916"/>
              <a:gd name="T16" fmla="*/ 42919 w 294915"/>
              <a:gd name="T17" fmla="*/ 131876 h 294916"/>
              <a:gd name="T18" fmla="*/ 199786 w 294915"/>
              <a:gd name="T19" fmla="*/ 130958 h 294916"/>
              <a:gd name="T20" fmla="*/ 174814 w 294915"/>
              <a:gd name="T21" fmla="*/ 126598 h 294916"/>
              <a:gd name="T22" fmla="*/ 175176 w 294915"/>
              <a:gd name="T23" fmla="*/ 156396 h 294916"/>
              <a:gd name="T24" fmla="*/ 155634 w 294915"/>
              <a:gd name="T25" fmla="*/ 172748 h 294916"/>
              <a:gd name="T26" fmla="*/ 176623 w 294915"/>
              <a:gd name="T27" fmla="*/ 187283 h 294916"/>
              <a:gd name="T28" fmla="*/ 192547 w 294915"/>
              <a:gd name="T29" fmla="*/ 197822 h 294916"/>
              <a:gd name="T30" fmla="*/ 213176 w 294915"/>
              <a:gd name="T31" fmla="*/ 219624 h 294916"/>
              <a:gd name="T32" fmla="*/ 227652 w 294915"/>
              <a:gd name="T33" fmla="*/ 198548 h 294916"/>
              <a:gd name="T34" fmla="*/ 238509 w 294915"/>
              <a:gd name="T35" fmla="*/ 182559 h 294916"/>
              <a:gd name="T36" fmla="*/ 260223 w 294915"/>
              <a:gd name="T37" fmla="*/ 167296 h 294916"/>
              <a:gd name="T38" fmla="*/ 238509 w 294915"/>
              <a:gd name="T39" fmla="*/ 151671 h 294916"/>
              <a:gd name="T40" fmla="*/ 227652 w 294915"/>
              <a:gd name="T41" fmla="*/ 136045 h 294916"/>
              <a:gd name="T42" fmla="*/ 213176 w 294915"/>
              <a:gd name="T43" fmla="*/ 114970 h 294916"/>
              <a:gd name="T44" fmla="*/ 221499 w 294915"/>
              <a:gd name="T45" fmla="*/ 110246 h 294916"/>
              <a:gd name="T46" fmla="*/ 243576 w 294915"/>
              <a:gd name="T47" fmla="*/ 117149 h 294916"/>
              <a:gd name="T48" fmla="*/ 247919 w 294915"/>
              <a:gd name="T49" fmla="*/ 150945 h 294916"/>
              <a:gd name="T50" fmla="*/ 268547 w 294915"/>
              <a:gd name="T51" fmla="*/ 177108 h 294916"/>
              <a:gd name="T52" fmla="*/ 257690 w 294915"/>
              <a:gd name="T53" fmla="*/ 197822 h 294916"/>
              <a:gd name="T54" fmla="*/ 224757 w 294915"/>
              <a:gd name="T55" fmla="*/ 207269 h 294916"/>
              <a:gd name="T56" fmla="*/ 207747 w 294915"/>
              <a:gd name="T57" fmla="*/ 229073 h 294916"/>
              <a:gd name="T58" fmla="*/ 191100 w 294915"/>
              <a:gd name="T59" fmla="*/ 207269 h 294916"/>
              <a:gd name="T60" fmla="*/ 157804 w 294915"/>
              <a:gd name="T61" fmla="*/ 197822 h 294916"/>
              <a:gd name="T62" fmla="*/ 147309 w 294915"/>
              <a:gd name="T63" fmla="*/ 177108 h 294916"/>
              <a:gd name="T64" fmla="*/ 167576 w 294915"/>
              <a:gd name="T65" fmla="*/ 150945 h 294916"/>
              <a:gd name="T66" fmla="*/ 171919 w 294915"/>
              <a:gd name="T67" fmla="*/ 117149 h 294916"/>
              <a:gd name="T68" fmla="*/ 193995 w 294915"/>
              <a:gd name="T69" fmla="*/ 110246 h 294916"/>
              <a:gd name="T70" fmla="*/ 136665 w 294915"/>
              <a:gd name="T71" fmla="*/ 87264 h 294916"/>
              <a:gd name="T72" fmla="*/ 100282 w 294915"/>
              <a:gd name="T73" fmla="*/ 82852 h 294916"/>
              <a:gd name="T74" fmla="*/ 76199 w 294915"/>
              <a:gd name="T75" fmla="*/ 92045 h 294916"/>
              <a:gd name="T76" fmla="*/ 208629 w 294915"/>
              <a:gd name="T77" fmla="*/ 78072 h 294916"/>
              <a:gd name="T78" fmla="*/ 276420 w 294915"/>
              <a:gd name="T79" fmla="*/ 222391 h 294916"/>
              <a:gd name="T80" fmla="*/ 248868 w 294915"/>
              <a:gd name="T81" fmla="*/ 291303 h 294916"/>
              <a:gd name="T82" fmla="*/ 287294 w 294915"/>
              <a:gd name="T83" fmla="*/ 165385 h 294916"/>
              <a:gd name="T84" fmla="*/ 110749 w 294915"/>
              <a:gd name="T85" fmla="*/ 198578 h 294916"/>
              <a:gd name="T86" fmla="*/ 130326 w 294915"/>
              <a:gd name="T87" fmla="*/ 218422 h 294916"/>
              <a:gd name="T88" fmla="*/ 170926 w 294915"/>
              <a:gd name="T89" fmla="*/ 291303 h 294916"/>
              <a:gd name="T90" fmla="*/ 155701 w 294915"/>
              <a:gd name="T91" fmla="*/ 264243 h 294916"/>
              <a:gd name="T92" fmla="*/ 99511 w 294915"/>
              <a:gd name="T93" fmla="*/ 205433 h 294916"/>
              <a:gd name="T94" fmla="*/ 69753 w 294915"/>
              <a:gd name="T95" fmla="*/ 9035 h 294916"/>
              <a:gd name="T96" fmla="*/ 69753 w 294915"/>
              <a:gd name="T97" fmla="*/ 9035 h 294916"/>
              <a:gd name="T98" fmla="*/ 291660 w 294915"/>
              <a:gd name="T99" fmla="*/ 47706 h 294916"/>
              <a:gd name="T100" fmla="*/ 248651 w 294915"/>
              <a:gd name="T101" fmla="*/ 71197 h 294916"/>
              <a:gd name="T102" fmla="*/ 43370 w 294915"/>
              <a:gd name="T103" fmla="*/ 9035 h 294916"/>
              <a:gd name="T104" fmla="*/ 147456 w 294915"/>
              <a:gd name="T105" fmla="*/ 291295 h 294916"/>
              <a:gd name="T106" fmla="*/ 0 w 294915"/>
              <a:gd name="T107" fmla="*/ 291295 h 29491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94915" h="294916">
                <a:moveTo>
                  <a:pt x="42785" y="242887"/>
                </a:moveTo>
                <a:lnTo>
                  <a:pt x="100090" y="242887"/>
                </a:lnTo>
                <a:cubicBezTo>
                  <a:pt x="102252" y="242887"/>
                  <a:pt x="104415" y="244719"/>
                  <a:pt x="104415" y="247283"/>
                </a:cubicBezTo>
                <a:cubicBezTo>
                  <a:pt x="104415" y="249848"/>
                  <a:pt x="102252" y="252046"/>
                  <a:pt x="100090" y="252046"/>
                </a:cubicBezTo>
                <a:lnTo>
                  <a:pt x="42785" y="252046"/>
                </a:lnTo>
                <a:cubicBezTo>
                  <a:pt x="40263" y="252046"/>
                  <a:pt x="38100" y="249848"/>
                  <a:pt x="38100" y="247283"/>
                </a:cubicBezTo>
                <a:cubicBezTo>
                  <a:pt x="38100" y="244719"/>
                  <a:pt x="40263" y="242887"/>
                  <a:pt x="42785" y="242887"/>
                </a:cubicBezTo>
                <a:close/>
                <a:moveTo>
                  <a:pt x="42850" y="203200"/>
                </a:moveTo>
                <a:lnTo>
                  <a:pt x="79387" y="203200"/>
                </a:lnTo>
                <a:cubicBezTo>
                  <a:pt x="81945" y="203200"/>
                  <a:pt x="83772" y="205398"/>
                  <a:pt x="83772" y="207596"/>
                </a:cubicBezTo>
                <a:cubicBezTo>
                  <a:pt x="83772" y="210527"/>
                  <a:pt x="81945" y="212359"/>
                  <a:pt x="79387" y="212359"/>
                </a:cubicBezTo>
                <a:lnTo>
                  <a:pt x="42850" y="212359"/>
                </a:lnTo>
                <a:cubicBezTo>
                  <a:pt x="40292" y="212359"/>
                  <a:pt x="38100" y="210527"/>
                  <a:pt x="38100" y="207596"/>
                </a:cubicBezTo>
                <a:cubicBezTo>
                  <a:pt x="38100" y="205398"/>
                  <a:pt x="40292" y="203200"/>
                  <a:pt x="42850" y="203200"/>
                </a:cubicBezTo>
                <a:close/>
                <a:moveTo>
                  <a:pt x="42817" y="161925"/>
                </a:moveTo>
                <a:lnTo>
                  <a:pt x="96520" y="161925"/>
                </a:lnTo>
                <a:cubicBezTo>
                  <a:pt x="99060" y="161925"/>
                  <a:pt x="101237" y="163830"/>
                  <a:pt x="101237" y="166497"/>
                </a:cubicBezTo>
                <a:cubicBezTo>
                  <a:pt x="101237" y="168783"/>
                  <a:pt x="99060" y="171069"/>
                  <a:pt x="96520" y="171069"/>
                </a:cubicBezTo>
                <a:lnTo>
                  <a:pt x="42817" y="171069"/>
                </a:lnTo>
                <a:cubicBezTo>
                  <a:pt x="40277" y="171069"/>
                  <a:pt x="38100" y="168783"/>
                  <a:pt x="38100" y="166497"/>
                </a:cubicBezTo>
                <a:cubicBezTo>
                  <a:pt x="38100" y="163830"/>
                  <a:pt x="40277" y="161925"/>
                  <a:pt x="42817" y="161925"/>
                </a:cubicBezTo>
                <a:close/>
                <a:moveTo>
                  <a:pt x="206987" y="156740"/>
                </a:moveTo>
                <a:cubicBezTo>
                  <a:pt x="201161" y="156740"/>
                  <a:pt x="196428" y="161473"/>
                  <a:pt x="196428" y="167299"/>
                </a:cubicBezTo>
                <a:cubicBezTo>
                  <a:pt x="196428" y="173125"/>
                  <a:pt x="201161" y="177858"/>
                  <a:pt x="206987" y="177858"/>
                </a:cubicBezTo>
                <a:cubicBezTo>
                  <a:pt x="212812" y="177858"/>
                  <a:pt x="217546" y="173125"/>
                  <a:pt x="217546" y="167299"/>
                </a:cubicBezTo>
                <a:cubicBezTo>
                  <a:pt x="217546" y="161473"/>
                  <a:pt x="212812" y="156740"/>
                  <a:pt x="206987" y="156740"/>
                </a:cubicBezTo>
                <a:close/>
                <a:moveTo>
                  <a:pt x="206987" y="147637"/>
                </a:moveTo>
                <a:cubicBezTo>
                  <a:pt x="217546" y="147637"/>
                  <a:pt x="226648" y="156376"/>
                  <a:pt x="226648" y="167299"/>
                </a:cubicBezTo>
                <a:cubicBezTo>
                  <a:pt x="226648" y="177858"/>
                  <a:pt x="217546" y="186961"/>
                  <a:pt x="206987" y="186961"/>
                </a:cubicBezTo>
                <a:cubicBezTo>
                  <a:pt x="196064" y="186961"/>
                  <a:pt x="187325" y="177858"/>
                  <a:pt x="187325" y="167299"/>
                </a:cubicBezTo>
                <a:cubicBezTo>
                  <a:pt x="187325" y="156376"/>
                  <a:pt x="196064" y="147637"/>
                  <a:pt x="206987" y="147637"/>
                </a:cubicBezTo>
                <a:close/>
                <a:moveTo>
                  <a:pt x="42763" y="122237"/>
                </a:moveTo>
                <a:lnTo>
                  <a:pt x="108049" y="122237"/>
                </a:lnTo>
                <a:cubicBezTo>
                  <a:pt x="110201" y="122237"/>
                  <a:pt x="112353" y="124069"/>
                  <a:pt x="112353" y="126633"/>
                </a:cubicBezTo>
                <a:cubicBezTo>
                  <a:pt x="112353" y="129197"/>
                  <a:pt x="110201" y="131396"/>
                  <a:pt x="108049" y="131396"/>
                </a:cubicBezTo>
                <a:lnTo>
                  <a:pt x="42763" y="131396"/>
                </a:lnTo>
                <a:cubicBezTo>
                  <a:pt x="40252" y="131396"/>
                  <a:pt x="38100" y="129197"/>
                  <a:pt x="38100" y="126633"/>
                </a:cubicBezTo>
                <a:cubicBezTo>
                  <a:pt x="38100" y="124069"/>
                  <a:pt x="40252" y="122237"/>
                  <a:pt x="42763" y="122237"/>
                </a:cubicBezTo>
                <a:close/>
                <a:moveTo>
                  <a:pt x="201940" y="114551"/>
                </a:moveTo>
                <a:lnTo>
                  <a:pt x="199056" y="130481"/>
                </a:lnTo>
                <a:cubicBezTo>
                  <a:pt x="198695" y="132292"/>
                  <a:pt x="197613" y="133740"/>
                  <a:pt x="196171" y="134102"/>
                </a:cubicBezTo>
                <a:cubicBezTo>
                  <a:pt x="194729" y="134464"/>
                  <a:pt x="193286" y="135188"/>
                  <a:pt x="191844" y="135912"/>
                </a:cubicBezTo>
                <a:cubicBezTo>
                  <a:pt x="190402" y="136636"/>
                  <a:pt x="188238" y="136274"/>
                  <a:pt x="187156" y="135550"/>
                </a:cubicBezTo>
                <a:lnTo>
                  <a:pt x="174175" y="126136"/>
                </a:lnTo>
                <a:cubicBezTo>
                  <a:pt x="171291" y="128309"/>
                  <a:pt x="168767" y="130481"/>
                  <a:pt x="166603" y="133378"/>
                </a:cubicBezTo>
                <a:lnTo>
                  <a:pt x="175978" y="146774"/>
                </a:lnTo>
                <a:cubicBezTo>
                  <a:pt x="177060" y="148222"/>
                  <a:pt x="177060" y="149670"/>
                  <a:pt x="176339" y="151119"/>
                </a:cubicBezTo>
                <a:cubicBezTo>
                  <a:pt x="175618" y="152929"/>
                  <a:pt x="175257" y="154377"/>
                  <a:pt x="174536" y="155826"/>
                </a:cubicBezTo>
                <a:cubicBezTo>
                  <a:pt x="174175" y="157274"/>
                  <a:pt x="172733" y="158360"/>
                  <a:pt x="170930" y="158722"/>
                </a:cubicBezTo>
                <a:lnTo>
                  <a:pt x="155065" y="161256"/>
                </a:lnTo>
                <a:cubicBezTo>
                  <a:pt x="155065" y="163067"/>
                  <a:pt x="154704" y="164877"/>
                  <a:pt x="154704" y="166687"/>
                </a:cubicBezTo>
                <a:cubicBezTo>
                  <a:pt x="154704" y="168498"/>
                  <a:pt x="155065" y="170308"/>
                  <a:pt x="155065" y="172118"/>
                </a:cubicBezTo>
                <a:lnTo>
                  <a:pt x="170930" y="174291"/>
                </a:lnTo>
                <a:cubicBezTo>
                  <a:pt x="172733" y="174653"/>
                  <a:pt x="174175" y="176101"/>
                  <a:pt x="174536" y="177549"/>
                </a:cubicBezTo>
                <a:cubicBezTo>
                  <a:pt x="175257" y="178997"/>
                  <a:pt x="175618" y="180446"/>
                  <a:pt x="176339" y="181894"/>
                </a:cubicBezTo>
                <a:cubicBezTo>
                  <a:pt x="177060" y="183342"/>
                  <a:pt x="177060" y="185153"/>
                  <a:pt x="175978" y="186601"/>
                </a:cubicBezTo>
                <a:lnTo>
                  <a:pt x="166603" y="199635"/>
                </a:lnTo>
                <a:cubicBezTo>
                  <a:pt x="168767" y="202531"/>
                  <a:pt x="171291" y="205066"/>
                  <a:pt x="174175" y="207238"/>
                </a:cubicBezTo>
                <a:lnTo>
                  <a:pt x="187156" y="197825"/>
                </a:lnTo>
                <a:cubicBezTo>
                  <a:pt x="188238" y="196738"/>
                  <a:pt x="190402" y="196738"/>
                  <a:pt x="191844" y="197101"/>
                </a:cubicBezTo>
                <a:cubicBezTo>
                  <a:pt x="193286" y="198187"/>
                  <a:pt x="194729" y="198549"/>
                  <a:pt x="196171" y="199273"/>
                </a:cubicBezTo>
                <a:cubicBezTo>
                  <a:pt x="197613" y="199635"/>
                  <a:pt x="198695" y="201083"/>
                  <a:pt x="199056" y="202894"/>
                </a:cubicBezTo>
                <a:lnTo>
                  <a:pt x="201940" y="218824"/>
                </a:lnTo>
                <a:cubicBezTo>
                  <a:pt x="205185" y="219186"/>
                  <a:pt x="208791" y="219186"/>
                  <a:pt x="212397" y="218824"/>
                </a:cubicBezTo>
                <a:lnTo>
                  <a:pt x="214921" y="202894"/>
                </a:lnTo>
                <a:cubicBezTo>
                  <a:pt x="215282" y="201083"/>
                  <a:pt x="216363" y="199635"/>
                  <a:pt x="217806" y="199273"/>
                </a:cubicBezTo>
                <a:cubicBezTo>
                  <a:pt x="219248" y="198549"/>
                  <a:pt x="220690" y="198187"/>
                  <a:pt x="222493" y="197101"/>
                </a:cubicBezTo>
                <a:cubicBezTo>
                  <a:pt x="223936" y="196738"/>
                  <a:pt x="225378" y="196738"/>
                  <a:pt x="226820" y="197825"/>
                </a:cubicBezTo>
                <a:lnTo>
                  <a:pt x="239801" y="207238"/>
                </a:lnTo>
                <a:cubicBezTo>
                  <a:pt x="242686" y="205066"/>
                  <a:pt x="245210" y="202531"/>
                  <a:pt x="247373" y="199635"/>
                </a:cubicBezTo>
                <a:lnTo>
                  <a:pt x="237998" y="186601"/>
                </a:lnTo>
                <a:cubicBezTo>
                  <a:pt x="236917" y="185153"/>
                  <a:pt x="236556" y="183342"/>
                  <a:pt x="237638" y="181894"/>
                </a:cubicBezTo>
                <a:cubicBezTo>
                  <a:pt x="238359" y="180446"/>
                  <a:pt x="238719" y="178997"/>
                  <a:pt x="239441" y="177549"/>
                </a:cubicBezTo>
                <a:cubicBezTo>
                  <a:pt x="239801" y="176101"/>
                  <a:pt x="241244" y="174653"/>
                  <a:pt x="242686" y="174291"/>
                </a:cubicBezTo>
                <a:lnTo>
                  <a:pt x="258912" y="172118"/>
                </a:lnTo>
                <a:cubicBezTo>
                  <a:pt x="259273" y="170308"/>
                  <a:pt x="259273" y="168498"/>
                  <a:pt x="259273" y="166687"/>
                </a:cubicBezTo>
                <a:cubicBezTo>
                  <a:pt x="259273" y="164877"/>
                  <a:pt x="259273" y="163067"/>
                  <a:pt x="258912" y="161256"/>
                </a:cubicBezTo>
                <a:lnTo>
                  <a:pt x="242686" y="158722"/>
                </a:lnTo>
                <a:cubicBezTo>
                  <a:pt x="241244" y="158360"/>
                  <a:pt x="239801" y="157274"/>
                  <a:pt x="239441" y="155826"/>
                </a:cubicBezTo>
                <a:cubicBezTo>
                  <a:pt x="238719" y="154377"/>
                  <a:pt x="238359" y="152929"/>
                  <a:pt x="237638" y="151119"/>
                </a:cubicBezTo>
                <a:cubicBezTo>
                  <a:pt x="236556" y="149670"/>
                  <a:pt x="236917" y="148222"/>
                  <a:pt x="237998" y="146774"/>
                </a:cubicBezTo>
                <a:lnTo>
                  <a:pt x="247373" y="133378"/>
                </a:lnTo>
                <a:cubicBezTo>
                  <a:pt x="245210" y="130481"/>
                  <a:pt x="242686" y="128309"/>
                  <a:pt x="239801" y="126136"/>
                </a:cubicBezTo>
                <a:lnTo>
                  <a:pt x="226820" y="135550"/>
                </a:lnTo>
                <a:cubicBezTo>
                  <a:pt x="225378" y="136636"/>
                  <a:pt x="223575" y="136636"/>
                  <a:pt x="222133" y="135912"/>
                </a:cubicBezTo>
                <a:cubicBezTo>
                  <a:pt x="220690" y="135188"/>
                  <a:pt x="219248" y="134464"/>
                  <a:pt x="217806" y="134102"/>
                </a:cubicBezTo>
                <a:cubicBezTo>
                  <a:pt x="216363" y="133378"/>
                  <a:pt x="215282" y="132292"/>
                  <a:pt x="214921" y="130481"/>
                </a:cubicBezTo>
                <a:lnTo>
                  <a:pt x="212397" y="114551"/>
                </a:lnTo>
                <a:cubicBezTo>
                  <a:pt x="208791" y="114188"/>
                  <a:pt x="205185" y="114188"/>
                  <a:pt x="201940" y="114551"/>
                </a:cubicBezTo>
                <a:close/>
                <a:moveTo>
                  <a:pt x="197253" y="105861"/>
                </a:moveTo>
                <a:cubicBezTo>
                  <a:pt x="203743" y="104775"/>
                  <a:pt x="210594" y="104775"/>
                  <a:pt x="217085" y="105861"/>
                </a:cubicBezTo>
                <a:cubicBezTo>
                  <a:pt x="218888" y="106223"/>
                  <a:pt x="220330" y="108033"/>
                  <a:pt x="220690" y="109844"/>
                </a:cubicBezTo>
                <a:lnTo>
                  <a:pt x="223214" y="126499"/>
                </a:lnTo>
                <a:cubicBezTo>
                  <a:pt x="223214" y="126499"/>
                  <a:pt x="223575" y="126499"/>
                  <a:pt x="223936" y="126499"/>
                </a:cubicBezTo>
                <a:lnTo>
                  <a:pt x="237277" y="116723"/>
                </a:lnTo>
                <a:cubicBezTo>
                  <a:pt x="239080" y="115637"/>
                  <a:pt x="241244" y="115637"/>
                  <a:pt x="242686" y="116723"/>
                </a:cubicBezTo>
                <a:cubicBezTo>
                  <a:pt x="248095" y="120706"/>
                  <a:pt x="252782" y="125412"/>
                  <a:pt x="256749" y="130843"/>
                </a:cubicBezTo>
                <a:cubicBezTo>
                  <a:pt x="257830" y="132292"/>
                  <a:pt x="257830" y="134464"/>
                  <a:pt x="256749" y="135912"/>
                </a:cubicBezTo>
                <a:lnTo>
                  <a:pt x="246652" y="149670"/>
                </a:lnTo>
                <a:cubicBezTo>
                  <a:pt x="247013" y="150033"/>
                  <a:pt x="247013" y="150033"/>
                  <a:pt x="247013" y="150395"/>
                </a:cubicBezTo>
                <a:lnTo>
                  <a:pt x="263600" y="152929"/>
                </a:lnTo>
                <a:cubicBezTo>
                  <a:pt x="265402" y="153291"/>
                  <a:pt x="267205" y="154739"/>
                  <a:pt x="267566" y="156550"/>
                </a:cubicBezTo>
                <a:cubicBezTo>
                  <a:pt x="267927" y="159808"/>
                  <a:pt x="267927" y="163067"/>
                  <a:pt x="267927" y="166687"/>
                </a:cubicBezTo>
                <a:cubicBezTo>
                  <a:pt x="267927" y="169946"/>
                  <a:pt x="267927" y="173204"/>
                  <a:pt x="267566" y="176463"/>
                </a:cubicBezTo>
                <a:cubicBezTo>
                  <a:pt x="267205" y="178635"/>
                  <a:pt x="265402" y="180084"/>
                  <a:pt x="263600" y="180084"/>
                </a:cubicBezTo>
                <a:lnTo>
                  <a:pt x="247013" y="182980"/>
                </a:lnTo>
                <a:cubicBezTo>
                  <a:pt x="247013" y="182980"/>
                  <a:pt x="247013" y="183342"/>
                  <a:pt x="246652" y="183342"/>
                </a:cubicBezTo>
                <a:lnTo>
                  <a:pt x="256749" y="197101"/>
                </a:lnTo>
                <a:cubicBezTo>
                  <a:pt x="257830" y="198549"/>
                  <a:pt x="257830" y="200721"/>
                  <a:pt x="256749" y="202169"/>
                </a:cubicBezTo>
                <a:cubicBezTo>
                  <a:pt x="252782" y="207962"/>
                  <a:pt x="248095" y="212669"/>
                  <a:pt x="242686" y="216290"/>
                </a:cubicBezTo>
                <a:cubicBezTo>
                  <a:pt x="241244" y="217738"/>
                  <a:pt x="239080" y="217738"/>
                  <a:pt x="237277" y="216290"/>
                </a:cubicBezTo>
                <a:lnTo>
                  <a:pt x="223936" y="206514"/>
                </a:lnTo>
                <a:cubicBezTo>
                  <a:pt x="223575" y="206514"/>
                  <a:pt x="223214" y="206514"/>
                  <a:pt x="223214" y="206514"/>
                </a:cubicBezTo>
                <a:lnTo>
                  <a:pt x="220690" y="223531"/>
                </a:lnTo>
                <a:cubicBezTo>
                  <a:pt x="220330" y="225341"/>
                  <a:pt x="218888" y="226790"/>
                  <a:pt x="217085" y="227152"/>
                </a:cubicBezTo>
                <a:cubicBezTo>
                  <a:pt x="213479" y="227514"/>
                  <a:pt x="210234" y="228238"/>
                  <a:pt x="206988" y="228238"/>
                </a:cubicBezTo>
                <a:cubicBezTo>
                  <a:pt x="203743" y="228238"/>
                  <a:pt x="200137" y="227514"/>
                  <a:pt x="197253" y="227152"/>
                </a:cubicBezTo>
                <a:cubicBezTo>
                  <a:pt x="195089" y="226790"/>
                  <a:pt x="193647" y="225341"/>
                  <a:pt x="193286" y="223531"/>
                </a:cubicBezTo>
                <a:lnTo>
                  <a:pt x="190762" y="206876"/>
                </a:lnTo>
                <a:cubicBezTo>
                  <a:pt x="190402" y="206514"/>
                  <a:pt x="190402" y="206514"/>
                  <a:pt x="190402" y="206514"/>
                </a:cubicBezTo>
                <a:lnTo>
                  <a:pt x="176700" y="216652"/>
                </a:lnTo>
                <a:cubicBezTo>
                  <a:pt x="175257" y="217738"/>
                  <a:pt x="173094" y="217738"/>
                  <a:pt x="171291" y="216652"/>
                </a:cubicBezTo>
                <a:cubicBezTo>
                  <a:pt x="165882" y="212669"/>
                  <a:pt x="161195" y="207962"/>
                  <a:pt x="157228" y="202169"/>
                </a:cubicBezTo>
                <a:cubicBezTo>
                  <a:pt x="156146" y="200721"/>
                  <a:pt x="156146" y="198549"/>
                  <a:pt x="157228" y="197101"/>
                </a:cubicBezTo>
                <a:lnTo>
                  <a:pt x="167324" y="183342"/>
                </a:lnTo>
                <a:cubicBezTo>
                  <a:pt x="167324" y="183342"/>
                  <a:pt x="167324" y="183342"/>
                  <a:pt x="166964" y="182980"/>
                </a:cubicBezTo>
                <a:lnTo>
                  <a:pt x="150377" y="180084"/>
                </a:lnTo>
                <a:cubicBezTo>
                  <a:pt x="148214" y="180084"/>
                  <a:pt x="146771" y="178635"/>
                  <a:pt x="146771" y="176463"/>
                </a:cubicBezTo>
                <a:cubicBezTo>
                  <a:pt x="146050" y="173204"/>
                  <a:pt x="146050" y="169946"/>
                  <a:pt x="146050" y="166687"/>
                </a:cubicBezTo>
                <a:cubicBezTo>
                  <a:pt x="146050" y="163067"/>
                  <a:pt x="146050" y="160170"/>
                  <a:pt x="146771" y="156550"/>
                </a:cubicBezTo>
                <a:cubicBezTo>
                  <a:pt x="146771" y="154739"/>
                  <a:pt x="148214" y="153291"/>
                  <a:pt x="150377" y="152929"/>
                </a:cubicBezTo>
                <a:lnTo>
                  <a:pt x="166964" y="150395"/>
                </a:lnTo>
                <a:cubicBezTo>
                  <a:pt x="167324" y="150033"/>
                  <a:pt x="167324" y="150033"/>
                  <a:pt x="167324" y="149670"/>
                </a:cubicBezTo>
                <a:lnTo>
                  <a:pt x="157228" y="136274"/>
                </a:lnTo>
                <a:cubicBezTo>
                  <a:pt x="156146" y="134464"/>
                  <a:pt x="156146" y="132292"/>
                  <a:pt x="157228" y="130843"/>
                </a:cubicBezTo>
                <a:cubicBezTo>
                  <a:pt x="161195" y="125412"/>
                  <a:pt x="165882" y="120706"/>
                  <a:pt x="171291" y="116723"/>
                </a:cubicBezTo>
                <a:cubicBezTo>
                  <a:pt x="173094" y="115637"/>
                  <a:pt x="175257" y="115637"/>
                  <a:pt x="176700" y="116723"/>
                </a:cubicBezTo>
                <a:lnTo>
                  <a:pt x="190402" y="126499"/>
                </a:lnTo>
                <a:cubicBezTo>
                  <a:pt x="190402" y="126499"/>
                  <a:pt x="190402" y="126499"/>
                  <a:pt x="190762" y="126499"/>
                </a:cubicBezTo>
                <a:lnTo>
                  <a:pt x="193286" y="109844"/>
                </a:lnTo>
                <a:cubicBezTo>
                  <a:pt x="193647" y="108033"/>
                  <a:pt x="195089" y="106585"/>
                  <a:pt x="197253" y="105861"/>
                </a:cubicBezTo>
                <a:close/>
                <a:moveTo>
                  <a:pt x="99916" y="82550"/>
                </a:moveTo>
                <a:lnTo>
                  <a:pt x="131859" y="82550"/>
                </a:lnTo>
                <a:cubicBezTo>
                  <a:pt x="134372" y="82550"/>
                  <a:pt x="136166" y="84748"/>
                  <a:pt x="136166" y="86946"/>
                </a:cubicBezTo>
                <a:cubicBezTo>
                  <a:pt x="136166" y="89510"/>
                  <a:pt x="134372" y="91709"/>
                  <a:pt x="131859" y="91709"/>
                </a:cubicBezTo>
                <a:lnTo>
                  <a:pt x="99916" y="91709"/>
                </a:lnTo>
                <a:cubicBezTo>
                  <a:pt x="97404" y="91709"/>
                  <a:pt x="95250" y="89510"/>
                  <a:pt x="95250" y="86946"/>
                </a:cubicBezTo>
                <a:cubicBezTo>
                  <a:pt x="95250" y="84748"/>
                  <a:pt x="97404" y="82550"/>
                  <a:pt x="99916" y="82550"/>
                </a:cubicBezTo>
                <a:close/>
                <a:moveTo>
                  <a:pt x="42783" y="82550"/>
                </a:moveTo>
                <a:lnTo>
                  <a:pt x="75920" y="82550"/>
                </a:lnTo>
                <a:cubicBezTo>
                  <a:pt x="78441" y="82550"/>
                  <a:pt x="80602" y="84748"/>
                  <a:pt x="80602" y="86946"/>
                </a:cubicBezTo>
                <a:cubicBezTo>
                  <a:pt x="80602" y="89510"/>
                  <a:pt x="78441" y="91709"/>
                  <a:pt x="75920" y="91709"/>
                </a:cubicBezTo>
                <a:lnTo>
                  <a:pt x="42783" y="91709"/>
                </a:lnTo>
                <a:cubicBezTo>
                  <a:pt x="40261" y="91709"/>
                  <a:pt x="38100" y="89510"/>
                  <a:pt x="38100" y="86946"/>
                </a:cubicBezTo>
                <a:cubicBezTo>
                  <a:pt x="38100" y="84748"/>
                  <a:pt x="40261" y="82550"/>
                  <a:pt x="42783" y="82550"/>
                </a:cubicBezTo>
                <a:close/>
                <a:moveTo>
                  <a:pt x="207867" y="77787"/>
                </a:moveTo>
                <a:cubicBezTo>
                  <a:pt x="255905" y="77787"/>
                  <a:pt x="294914" y="116971"/>
                  <a:pt x="294914" y="164782"/>
                </a:cubicBezTo>
                <a:cubicBezTo>
                  <a:pt x="294914" y="179880"/>
                  <a:pt x="290941" y="194619"/>
                  <a:pt x="283356" y="207920"/>
                </a:cubicBezTo>
                <a:cubicBezTo>
                  <a:pt x="283356" y="208280"/>
                  <a:pt x="283356" y="208280"/>
                  <a:pt x="283356" y="208280"/>
                </a:cubicBezTo>
                <a:cubicBezTo>
                  <a:pt x="280827" y="212593"/>
                  <a:pt x="277938" y="217267"/>
                  <a:pt x="275410" y="221581"/>
                </a:cubicBezTo>
                <a:cubicBezTo>
                  <a:pt x="270353" y="229130"/>
                  <a:pt x="265657" y="236679"/>
                  <a:pt x="263129" y="242431"/>
                </a:cubicBezTo>
                <a:cubicBezTo>
                  <a:pt x="257350" y="255372"/>
                  <a:pt x="256989" y="290242"/>
                  <a:pt x="256989" y="290242"/>
                </a:cubicBezTo>
                <a:cubicBezTo>
                  <a:pt x="256989" y="293118"/>
                  <a:pt x="254460" y="294916"/>
                  <a:pt x="252293" y="294916"/>
                </a:cubicBezTo>
                <a:cubicBezTo>
                  <a:pt x="249765" y="294916"/>
                  <a:pt x="247959" y="293118"/>
                  <a:pt x="247959" y="290242"/>
                </a:cubicBezTo>
                <a:cubicBezTo>
                  <a:pt x="247959" y="289164"/>
                  <a:pt x="248320" y="253575"/>
                  <a:pt x="254822" y="238836"/>
                </a:cubicBezTo>
                <a:cubicBezTo>
                  <a:pt x="257711" y="232365"/>
                  <a:pt x="262407" y="224816"/>
                  <a:pt x="267824" y="216907"/>
                </a:cubicBezTo>
                <a:cubicBezTo>
                  <a:pt x="270353" y="212234"/>
                  <a:pt x="273242" y="207920"/>
                  <a:pt x="275771" y="203247"/>
                </a:cubicBezTo>
                <a:cubicBezTo>
                  <a:pt x="282633" y="191743"/>
                  <a:pt x="286245" y="178442"/>
                  <a:pt x="286245" y="164782"/>
                </a:cubicBezTo>
                <a:cubicBezTo>
                  <a:pt x="286245" y="121644"/>
                  <a:pt x="251210" y="86774"/>
                  <a:pt x="207867" y="86774"/>
                </a:cubicBezTo>
                <a:cubicBezTo>
                  <a:pt x="164523" y="86774"/>
                  <a:pt x="129488" y="121644"/>
                  <a:pt x="129488" y="164782"/>
                </a:cubicBezTo>
                <a:cubicBezTo>
                  <a:pt x="129488" y="165142"/>
                  <a:pt x="129127" y="165142"/>
                  <a:pt x="129127" y="165501"/>
                </a:cubicBezTo>
                <a:cubicBezTo>
                  <a:pt x="129127" y="166220"/>
                  <a:pt x="126237" y="178802"/>
                  <a:pt x="110344" y="197855"/>
                </a:cubicBezTo>
                <a:cubicBezTo>
                  <a:pt x="108539" y="199652"/>
                  <a:pt x="107816" y="201809"/>
                  <a:pt x="108177" y="202887"/>
                </a:cubicBezTo>
                <a:cubicBezTo>
                  <a:pt x="108177" y="203606"/>
                  <a:pt x="108900" y="204685"/>
                  <a:pt x="110344" y="205044"/>
                </a:cubicBezTo>
                <a:cubicBezTo>
                  <a:pt x="117930" y="209718"/>
                  <a:pt x="126959" y="213312"/>
                  <a:pt x="126959" y="213312"/>
                </a:cubicBezTo>
                <a:cubicBezTo>
                  <a:pt x="129127" y="213672"/>
                  <a:pt x="130210" y="215829"/>
                  <a:pt x="129849" y="217626"/>
                </a:cubicBezTo>
                <a:cubicBezTo>
                  <a:pt x="129849" y="217986"/>
                  <a:pt x="127321" y="236679"/>
                  <a:pt x="129488" y="247464"/>
                </a:cubicBezTo>
                <a:cubicBezTo>
                  <a:pt x="130210" y="251778"/>
                  <a:pt x="141046" y="254294"/>
                  <a:pt x="155132" y="254294"/>
                </a:cubicBezTo>
                <a:cubicBezTo>
                  <a:pt x="164162" y="254294"/>
                  <a:pt x="170302" y="260405"/>
                  <a:pt x="170302" y="269033"/>
                </a:cubicBezTo>
                <a:lnTo>
                  <a:pt x="170302" y="290242"/>
                </a:lnTo>
                <a:cubicBezTo>
                  <a:pt x="170302" y="293118"/>
                  <a:pt x="168497" y="294916"/>
                  <a:pt x="165968" y="294916"/>
                </a:cubicBezTo>
                <a:cubicBezTo>
                  <a:pt x="163440" y="294916"/>
                  <a:pt x="161273" y="293118"/>
                  <a:pt x="161273" y="290242"/>
                </a:cubicBezTo>
                <a:lnTo>
                  <a:pt x="161273" y="269033"/>
                </a:lnTo>
                <a:cubicBezTo>
                  <a:pt x="161273" y="265438"/>
                  <a:pt x="159105" y="263281"/>
                  <a:pt x="155132" y="263281"/>
                </a:cubicBezTo>
                <a:cubicBezTo>
                  <a:pt x="143213" y="263281"/>
                  <a:pt x="122986" y="261484"/>
                  <a:pt x="120819" y="249261"/>
                </a:cubicBezTo>
                <a:cubicBezTo>
                  <a:pt x="119013" y="239555"/>
                  <a:pt x="120097" y="226613"/>
                  <a:pt x="120819" y="220143"/>
                </a:cubicBezTo>
                <a:cubicBezTo>
                  <a:pt x="117207" y="218705"/>
                  <a:pt x="111067" y="215829"/>
                  <a:pt x="105649" y="212953"/>
                </a:cubicBezTo>
                <a:cubicBezTo>
                  <a:pt x="100953" y="210077"/>
                  <a:pt x="99509" y="206842"/>
                  <a:pt x="99148" y="204685"/>
                </a:cubicBezTo>
                <a:cubicBezTo>
                  <a:pt x="98425" y="199293"/>
                  <a:pt x="101676" y="194260"/>
                  <a:pt x="103482" y="192103"/>
                </a:cubicBezTo>
                <a:cubicBezTo>
                  <a:pt x="116485" y="177005"/>
                  <a:pt x="120097" y="166220"/>
                  <a:pt x="120458" y="164063"/>
                </a:cubicBezTo>
                <a:cubicBezTo>
                  <a:pt x="120819" y="116611"/>
                  <a:pt x="159828" y="77787"/>
                  <a:pt x="207867" y="77787"/>
                </a:cubicBezTo>
                <a:close/>
                <a:moveTo>
                  <a:pt x="69498" y="9002"/>
                </a:moveTo>
                <a:cubicBezTo>
                  <a:pt x="78500" y="15844"/>
                  <a:pt x="84622" y="26647"/>
                  <a:pt x="86062" y="38530"/>
                </a:cubicBezTo>
                <a:lnTo>
                  <a:pt x="285913" y="38530"/>
                </a:lnTo>
                <a:cubicBezTo>
                  <a:pt x="283392" y="21966"/>
                  <a:pt x="269349" y="9002"/>
                  <a:pt x="252064" y="9002"/>
                </a:cubicBezTo>
                <a:lnTo>
                  <a:pt x="69498" y="9002"/>
                </a:lnTo>
                <a:close/>
                <a:moveTo>
                  <a:pt x="43211" y="0"/>
                </a:moveTo>
                <a:lnTo>
                  <a:pt x="252064" y="0"/>
                </a:lnTo>
                <a:cubicBezTo>
                  <a:pt x="275830" y="0"/>
                  <a:pt x="294915" y="19445"/>
                  <a:pt x="294915" y="42851"/>
                </a:cubicBezTo>
                <a:cubicBezTo>
                  <a:pt x="294915" y="45371"/>
                  <a:pt x="293115" y="47532"/>
                  <a:pt x="290594" y="47532"/>
                </a:cubicBezTo>
                <a:lnTo>
                  <a:pt x="256385" y="47532"/>
                </a:lnTo>
                <a:lnTo>
                  <a:pt x="256385" y="70938"/>
                </a:lnTo>
                <a:cubicBezTo>
                  <a:pt x="256385" y="73098"/>
                  <a:pt x="254585" y="75259"/>
                  <a:pt x="252064" y="75259"/>
                </a:cubicBezTo>
                <a:cubicBezTo>
                  <a:pt x="249544" y="75259"/>
                  <a:pt x="247743" y="73098"/>
                  <a:pt x="247743" y="70938"/>
                </a:cubicBezTo>
                <a:lnTo>
                  <a:pt x="247743" y="47532"/>
                </a:lnTo>
                <a:lnTo>
                  <a:pt x="81741" y="47532"/>
                </a:lnTo>
                <a:cubicBezTo>
                  <a:pt x="79220" y="47532"/>
                  <a:pt x="77420" y="45371"/>
                  <a:pt x="77420" y="42851"/>
                </a:cubicBezTo>
                <a:cubicBezTo>
                  <a:pt x="77420" y="24126"/>
                  <a:pt x="61936" y="9002"/>
                  <a:pt x="43211" y="9002"/>
                </a:cubicBezTo>
                <a:cubicBezTo>
                  <a:pt x="24486" y="9002"/>
                  <a:pt x="9002" y="24126"/>
                  <a:pt x="9002" y="42851"/>
                </a:cubicBezTo>
                <a:lnTo>
                  <a:pt x="9002" y="285913"/>
                </a:lnTo>
                <a:lnTo>
                  <a:pt x="142596" y="285913"/>
                </a:lnTo>
                <a:cubicBezTo>
                  <a:pt x="144757" y="285913"/>
                  <a:pt x="146917" y="288073"/>
                  <a:pt x="146917" y="290234"/>
                </a:cubicBezTo>
                <a:cubicBezTo>
                  <a:pt x="146917" y="293115"/>
                  <a:pt x="144757" y="294915"/>
                  <a:pt x="142596" y="294915"/>
                </a:cubicBezTo>
                <a:lnTo>
                  <a:pt x="142236" y="294915"/>
                </a:lnTo>
                <a:lnTo>
                  <a:pt x="4681" y="294555"/>
                </a:lnTo>
                <a:cubicBezTo>
                  <a:pt x="2160" y="294555"/>
                  <a:pt x="0" y="292755"/>
                  <a:pt x="0" y="290234"/>
                </a:cubicBezTo>
                <a:lnTo>
                  <a:pt x="0" y="42851"/>
                </a:lnTo>
                <a:cubicBezTo>
                  <a:pt x="0" y="19445"/>
                  <a:pt x="19445" y="0"/>
                  <a:pt x="432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/>
          </a:p>
        </p:txBody>
      </p:sp>
      <p:sp>
        <p:nvSpPr>
          <p:cNvPr id="37" name="Freeform 961">
            <a:extLst>
              <a:ext uri="{FF2B5EF4-FFF2-40B4-BE49-F238E27FC236}">
                <a16:creationId xmlns:a16="http://schemas.microsoft.com/office/drawing/2014/main" id="{E5F6F142-CBE7-4471-8161-BA26A1C1CF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05632" y="1830567"/>
            <a:ext cx="655841" cy="788429"/>
          </a:xfrm>
          <a:custGeom>
            <a:avLst/>
            <a:gdLst>
              <a:gd name="T0" fmla="*/ 1210922 w 242585"/>
              <a:gd name="T1" fmla="*/ 1702621 h 291073"/>
              <a:gd name="T2" fmla="*/ 1210922 w 242585"/>
              <a:gd name="T3" fmla="*/ 1929468 h 291073"/>
              <a:gd name="T4" fmla="*/ 1432405 w 242585"/>
              <a:gd name="T5" fmla="*/ 1929468 h 291073"/>
              <a:gd name="T6" fmla="*/ 1432405 w 242585"/>
              <a:gd name="T7" fmla="*/ 1702621 h 291073"/>
              <a:gd name="T8" fmla="*/ 1164292 w 242585"/>
              <a:gd name="T9" fmla="*/ 1607115 h 291073"/>
              <a:gd name="T10" fmla="*/ 1482926 w 242585"/>
              <a:gd name="T11" fmla="*/ 1607115 h 291073"/>
              <a:gd name="T12" fmla="*/ 1529538 w 242585"/>
              <a:gd name="T13" fmla="*/ 1654876 h 291073"/>
              <a:gd name="T14" fmla="*/ 1529538 w 242585"/>
              <a:gd name="T15" fmla="*/ 1977229 h 291073"/>
              <a:gd name="T16" fmla="*/ 1482926 w 242585"/>
              <a:gd name="T17" fmla="*/ 2028968 h 291073"/>
              <a:gd name="T18" fmla="*/ 1164292 w 242585"/>
              <a:gd name="T19" fmla="*/ 2028968 h 291073"/>
              <a:gd name="T20" fmla="*/ 1117687 w 242585"/>
              <a:gd name="T21" fmla="*/ 1977229 h 291073"/>
              <a:gd name="T22" fmla="*/ 1117687 w 242585"/>
              <a:gd name="T23" fmla="*/ 1654876 h 291073"/>
              <a:gd name="T24" fmla="*/ 1164292 w 242585"/>
              <a:gd name="T25" fmla="*/ 1607115 h 291073"/>
              <a:gd name="T26" fmla="*/ 934894 w 242585"/>
              <a:gd name="T27" fmla="*/ 1413797 h 291073"/>
              <a:gd name="T28" fmla="*/ 934894 w 242585"/>
              <a:gd name="T29" fmla="*/ 2169167 h 291073"/>
              <a:gd name="T30" fmla="*/ 1334225 w 242585"/>
              <a:gd name="T31" fmla="*/ 2269625 h 291073"/>
              <a:gd name="T32" fmla="*/ 1733569 w 242585"/>
              <a:gd name="T33" fmla="*/ 2169167 h 291073"/>
              <a:gd name="T34" fmla="*/ 1733569 w 242585"/>
              <a:gd name="T35" fmla="*/ 1413797 h 291073"/>
              <a:gd name="T36" fmla="*/ 1334225 w 242585"/>
              <a:gd name="T37" fmla="*/ 778981 h 291073"/>
              <a:gd name="T38" fmla="*/ 809594 w 242585"/>
              <a:gd name="T39" fmla="*/ 1313364 h 291073"/>
              <a:gd name="T40" fmla="*/ 1854935 w 242585"/>
              <a:gd name="T41" fmla="*/ 1313364 h 291073"/>
              <a:gd name="T42" fmla="*/ 1334225 w 242585"/>
              <a:gd name="T43" fmla="*/ 465603 h 291073"/>
              <a:gd name="T44" fmla="*/ 453326 w 242585"/>
              <a:gd name="T45" fmla="*/ 1365583 h 291073"/>
              <a:gd name="T46" fmla="*/ 837011 w 242585"/>
              <a:gd name="T47" fmla="*/ 2108898 h 291073"/>
              <a:gd name="T48" fmla="*/ 837011 w 242585"/>
              <a:gd name="T49" fmla="*/ 1413797 h 291073"/>
              <a:gd name="T50" fmla="*/ 692144 w 242585"/>
              <a:gd name="T51" fmla="*/ 1413797 h 291073"/>
              <a:gd name="T52" fmla="*/ 649065 w 242585"/>
              <a:gd name="T53" fmla="*/ 1381649 h 291073"/>
              <a:gd name="T54" fmla="*/ 656912 w 242585"/>
              <a:gd name="T55" fmla="*/ 1333433 h 291073"/>
              <a:gd name="T56" fmla="*/ 1298990 w 242585"/>
              <a:gd name="T57" fmla="*/ 674506 h 291073"/>
              <a:gd name="T58" fmla="*/ 1365529 w 242585"/>
              <a:gd name="T59" fmla="*/ 674506 h 291073"/>
              <a:gd name="T60" fmla="*/ 2007622 w 242585"/>
              <a:gd name="T61" fmla="*/ 1333433 h 291073"/>
              <a:gd name="T62" fmla="*/ 2015444 w 242585"/>
              <a:gd name="T63" fmla="*/ 1381649 h 291073"/>
              <a:gd name="T64" fmla="*/ 1972378 w 242585"/>
              <a:gd name="T65" fmla="*/ 1413797 h 291073"/>
              <a:gd name="T66" fmla="*/ 1827520 w 242585"/>
              <a:gd name="T67" fmla="*/ 1413797 h 291073"/>
              <a:gd name="T68" fmla="*/ 1827520 w 242585"/>
              <a:gd name="T69" fmla="*/ 2108898 h 291073"/>
              <a:gd name="T70" fmla="*/ 2211210 w 242585"/>
              <a:gd name="T71" fmla="*/ 1365583 h 291073"/>
              <a:gd name="T72" fmla="*/ 1334225 w 242585"/>
              <a:gd name="T73" fmla="*/ 465603 h 291073"/>
              <a:gd name="T74" fmla="*/ 1334225 w 242585"/>
              <a:gd name="T75" fmla="*/ 365129 h 291073"/>
              <a:gd name="T76" fmla="*/ 2309068 w 242585"/>
              <a:gd name="T77" fmla="*/ 1365583 h 291073"/>
              <a:gd name="T78" fmla="*/ 1334225 w 242585"/>
              <a:gd name="T79" fmla="*/ 2366051 h 291073"/>
              <a:gd name="T80" fmla="*/ 355467 w 242585"/>
              <a:gd name="T81" fmla="*/ 1365583 h 291073"/>
              <a:gd name="T82" fmla="*/ 1334225 w 242585"/>
              <a:gd name="T83" fmla="*/ 365129 h 291073"/>
              <a:gd name="T84" fmla="*/ 1323592 w 242585"/>
              <a:gd name="T85" fmla="*/ 97474 h 291073"/>
              <a:gd name="T86" fmla="*/ 455592 w 242585"/>
              <a:gd name="T87" fmla="*/ 467336 h 291073"/>
              <a:gd name="T88" fmla="*/ 455592 w 242585"/>
              <a:gd name="T89" fmla="*/ 2244150 h 291073"/>
              <a:gd name="T90" fmla="*/ 1323592 w 242585"/>
              <a:gd name="T91" fmla="*/ 3132555 h 291073"/>
              <a:gd name="T92" fmla="*/ 2191577 w 242585"/>
              <a:gd name="T93" fmla="*/ 2244150 h 291073"/>
              <a:gd name="T94" fmla="*/ 2191577 w 242585"/>
              <a:gd name="T95" fmla="*/ 467336 h 291073"/>
              <a:gd name="T96" fmla="*/ 1323592 w 242585"/>
              <a:gd name="T97" fmla="*/ 97474 h 291073"/>
              <a:gd name="T98" fmla="*/ 1323592 w 242585"/>
              <a:gd name="T99" fmla="*/ 0 h 291073"/>
              <a:gd name="T100" fmla="*/ 2258354 w 242585"/>
              <a:gd name="T101" fmla="*/ 394964 h 291073"/>
              <a:gd name="T102" fmla="*/ 2258354 w 242585"/>
              <a:gd name="T103" fmla="*/ 2312505 h 291073"/>
              <a:gd name="T104" fmla="*/ 1355019 w 242585"/>
              <a:gd name="T105" fmla="*/ 3237095 h 291073"/>
              <a:gd name="T106" fmla="*/ 1323592 w 242585"/>
              <a:gd name="T107" fmla="*/ 3253170 h 291073"/>
              <a:gd name="T108" fmla="*/ 1288251 w 242585"/>
              <a:gd name="T109" fmla="*/ 3237095 h 291073"/>
              <a:gd name="T110" fmla="*/ 388830 w 242585"/>
              <a:gd name="T111" fmla="*/ 2312505 h 291073"/>
              <a:gd name="T112" fmla="*/ 388830 w 242585"/>
              <a:gd name="T113" fmla="*/ 394964 h 291073"/>
              <a:gd name="T114" fmla="*/ 1323592 w 242585"/>
              <a:gd name="T115" fmla="*/ 0 h 29107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242585" h="291073">
                <a:moveTo>
                  <a:pt x="110969" y="152341"/>
                </a:moveTo>
                <a:lnTo>
                  <a:pt x="110969" y="172637"/>
                </a:lnTo>
                <a:lnTo>
                  <a:pt x="131265" y="172637"/>
                </a:lnTo>
                <a:lnTo>
                  <a:pt x="131265" y="152341"/>
                </a:lnTo>
                <a:lnTo>
                  <a:pt x="110969" y="152341"/>
                </a:lnTo>
                <a:close/>
                <a:moveTo>
                  <a:pt x="106696" y="143795"/>
                </a:moveTo>
                <a:lnTo>
                  <a:pt x="135894" y="143795"/>
                </a:lnTo>
                <a:cubicBezTo>
                  <a:pt x="138387" y="143795"/>
                  <a:pt x="140167" y="145575"/>
                  <a:pt x="140167" y="148068"/>
                </a:cubicBezTo>
                <a:lnTo>
                  <a:pt x="140167" y="176910"/>
                </a:lnTo>
                <a:cubicBezTo>
                  <a:pt x="140167" y="179403"/>
                  <a:pt x="138387" y="181539"/>
                  <a:pt x="135894" y="181539"/>
                </a:cubicBezTo>
                <a:lnTo>
                  <a:pt x="106696" y="181539"/>
                </a:lnTo>
                <a:cubicBezTo>
                  <a:pt x="104203" y="181539"/>
                  <a:pt x="102423" y="179403"/>
                  <a:pt x="102423" y="176910"/>
                </a:cubicBezTo>
                <a:lnTo>
                  <a:pt x="102423" y="148068"/>
                </a:lnTo>
                <a:cubicBezTo>
                  <a:pt x="102423" y="145575"/>
                  <a:pt x="104203" y="143795"/>
                  <a:pt x="106696" y="143795"/>
                </a:cubicBezTo>
                <a:close/>
                <a:moveTo>
                  <a:pt x="85672" y="126498"/>
                </a:moveTo>
                <a:lnTo>
                  <a:pt x="85672" y="194083"/>
                </a:lnTo>
                <a:cubicBezTo>
                  <a:pt x="96435" y="199835"/>
                  <a:pt x="108992" y="203071"/>
                  <a:pt x="122267" y="203071"/>
                </a:cubicBezTo>
                <a:cubicBezTo>
                  <a:pt x="135542" y="203071"/>
                  <a:pt x="147740" y="199835"/>
                  <a:pt x="158862" y="194083"/>
                </a:cubicBezTo>
                <a:lnTo>
                  <a:pt x="158862" y="126498"/>
                </a:lnTo>
                <a:lnTo>
                  <a:pt x="85672" y="126498"/>
                </a:lnTo>
                <a:close/>
                <a:moveTo>
                  <a:pt x="122267" y="69698"/>
                </a:moveTo>
                <a:lnTo>
                  <a:pt x="74191" y="117511"/>
                </a:lnTo>
                <a:lnTo>
                  <a:pt x="169984" y="117511"/>
                </a:lnTo>
                <a:lnTo>
                  <a:pt x="122267" y="69698"/>
                </a:lnTo>
                <a:close/>
                <a:moveTo>
                  <a:pt x="122267" y="41658"/>
                </a:moveTo>
                <a:cubicBezTo>
                  <a:pt x="77779" y="41658"/>
                  <a:pt x="41542" y="77607"/>
                  <a:pt x="41542" y="122184"/>
                </a:cubicBezTo>
                <a:cubicBezTo>
                  <a:pt x="41542" y="149865"/>
                  <a:pt x="55535" y="174311"/>
                  <a:pt x="76703" y="188691"/>
                </a:cubicBezTo>
                <a:lnTo>
                  <a:pt x="76703" y="126498"/>
                </a:lnTo>
                <a:lnTo>
                  <a:pt x="63428" y="126498"/>
                </a:lnTo>
                <a:cubicBezTo>
                  <a:pt x="61993" y="126498"/>
                  <a:pt x="60199" y="125420"/>
                  <a:pt x="59481" y="123622"/>
                </a:cubicBezTo>
                <a:cubicBezTo>
                  <a:pt x="58764" y="122544"/>
                  <a:pt x="59481" y="120387"/>
                  <a:pt x="60199" y="119308"/>
                </a:cubicBezTo>
                <a:lnTo>
                  <a:pt x="119038" y="60351"/>
                </a:lnTo>
                <a:cubicBezTo>
                  <a:pt x="120832" y="58913"/>
                  <a:pt x="123702" y="58913"/>
                  <a:pt x="125137" y="60351"/>
                </a:cubicBezTo>
                <a:lnTo>
                  <a:pt x="183977" y="119308"/>
                </a:lnTo>
                <a:cubicBezTo>
                  <a:pt x="185053" y="120387"/>
                  <a:pt x="185412" y="122544"/>
                  <a:pt x="184694" y="123622"/>
                </a:cubicBezTo>
                <a:cubicBezTo>
                  <a:pt x="184335" y="125420"/>
                  <a:pt x="182542" y="126498"/>
                  <a:pt x="180748" y="126498"/>
                </a:cubicBezTo>
                <a:lnTo>
                  <a:pt x="167473" y="126498"/>
                </a:lnTo>
                <a:lnTo>
                  <a:pt x="167473" y="188691"/>
                </a:lnTo>
                <a:cubicBezTo>
                  <a:pt x="188999" y="174311"/>
                  <a:pt x="202633" y="149865"/>
                  <a:pt x="202633" y="122184"/>
                </a:cubicBezTo>
                <a:cubicBezTo>
                  <a:pt x="202633" y="77607"/>
                  <a:pt x="166397" y="41658"/>
                  <a:pt x="122267" y="41658"/>
                </a:cubicBezTo>
                <a:close/>
                <a:moveTo>
                  <a:pt x="122267" y="32670"/>
                </a:moveTo>
                <a:cubicBezTo>
                  <a:pt x="171419" y="32670"/>
                  <a:pt x="211602" y="72574"/>
                  <a:pt x="211602" y="122184"/>
                </a:cubicBezTo>
                <a:cubicBezTo>
                  <a:pt x="211602" y="171435"/>
                  <a:pt x="171419" y="211699"/>
                  <a:pt x="122267" y="211699"/>
                </a:cubicBezTo>
                <a:cubicBezTo>
                  <a:pt x="72756" y="211699"/>
                  <a:pt x="32573" y="171435"/>
                  <a:pt x="32573" y="122184"/>
                </a:cubicBezTo>
                <a:cubicBezTo>
                  <a:pt x="32573" y="72574"/>
                  <a:pt x="72756" y="32670"/>
                  <a:pt x="122267" y="32670"/>
                </a:cubicBezTo>
                <a:close/>
                <a:moveTo>
                  <a:pt x="121293" y="8722"/>
                </a:moveTo>
                <a:cubicBezTo>
                  <a:pt x="92500" y="8722"/>
                  <a:pt x="63706" y="19872"/>
                  <a:pt x="41751" y="41813"/>
                </a:cubicBezTo>
                <a:cubicBezTo>
                  <a:pt x="-2159" y="85694"/>
                  <a:pt x="-2159" y="156912"/>
                  <a:pt x="41751" y="200793"/>
                </a:cubicBezTo>
                <a:lnTo>
                  <a:pt x="121293" y="280283"/>
                </a:lnTo>
                <a:lnTo>
                  <a:pt x="200835" y="200793"/>
                </a:lnTo>
                <a:cubicBezTo>
                  <a:pt x="244745" y="156912"/>
                  <a:pt x="244745" y="85694"/>
                  <a:pt x="200835" y="41813"/>
                </a:cubicBezTo>
                <a:cubicBezTo>
                  <a:pt x="178880" y="19872"/>
                  <a:pt x="150087" y="8722"/>
                  <a:pt x="121293" y="8722"/>
                </a:cubicBezTo>
                <a:close/>
                <a:moveTo>
                  <a:pt x="121293" y="0"/>
                </a:moveTo>
                <a:cubicBezTo>
                  <a:pt x="152336" y="0"/>
                  <a:pt x="183379" y="11779"/>
                  <a:pt x="206954" y="35339"/>
                </a:cubicBezTo>
                <a:cubicBezTo>
                  <a:pt x="254463" y="82817"/>
                  <a:pt x="254463" y="159789"/>
                  <a:pt x="206954" y="206908"/>
                </a:cubicBezTo>
                <a:lnTo>
                  <a:pt x="124173" y="289635"/>
                </a:lnTo>
                <a:cubicBezTo>
                  <a:pt x="123453" y="290714"/>
                  <a:pt x="122373" y="291073"/>
                  <a:pt x="121293" y="291073"/>
                </a:cubicBezTo>
                <a:cubicBezTo>
                  <a:pt x="120213" y="291073"/>
                  <a:pt x="119134" y="290714"/>
                  <a:pt x="118054" y="289635"/>
                </a:cubicBezTo>
                <a:lnTo>
                  <a:pt x="35632" y="206908"/>
                </a:lnTo>
                <a:cubicBezTo>
                  <a:pt x="-11877" y="159789"/>
                  <a:pt x="-11877" y="82817"/>
                  <a:pt x="35632" y="35339"/>
                </a:cubicBezTo>
                <a:cubicBezTo>
                  <a:pt x="59207" y="11779"/>
                  <a:pt x="90250" y="0"/>
                  <a:pt x="1212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38" name="Freeform 970">
            <a:extLst>
              <a:ext uri="{FF2B5EF4-FFF2-40B4-BE49-F238E27FC236}">
                <a16:creationId xmlns:a16="http://schemas.microsoft.com/office/drawing/2014/main" id="{4A27031F-CA59-4C72-A1C9-D1F635A9D0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52673" y="2346193"/>
            <a:ext cx="617904" cy="676462"/>
          </a:xfrm>
          <a:custGeom>
            <a:avLst/>
            <a:gdLst>
              <a:gd name="T0" fmla="*/ 2100029 w 267928"/>
              <a:gd name="T1" fmla="*/ 5391979 h 293327"/>
              <a:gd name="T2" fmla="*/ 2945287 w 267928"/>
              <a:gd name="T3" fmla="*/ 5620192 h 293327"/>
              <a:gd name="T4" fmla="*/ 3215188 w 267928"/>
              <a:gd name="T5" fmla="*/ 5327789 h 293327"/>
              <a:gd name="T6" fmla="*/ 1837207 w 267928"/>
              <a:gd name="T7" fmla="*/ 4750058 h 293327"/>
              <a:gd name="T8" fmla="*/ 1929565 w 267928"/>
              <a:gd name="T9" fmla="*/ 5149482 h 293327"/>
              <a:gd name="T10" fmla="*/ 3470879 w 267928"/>
              <a:gd name="T11" fmla="*/ 5063867 h 293327"/>
              <a:gd name="T12" fmla="*/ 1837207 w 267928"/>
              <a:gd name="T13" fmla="*/ 4750058 h 293327"/>
              <a:gd name="T14" fmla="*/ 4323254 w 267928"/>
              <a:gd name="T15" fmla="*/ 2106735 h 293327"/>
              <a:gd name="T16" fmla="*/ 2697782 w 267928"/>
              <a:gd name="T17" fmla="*/ 3855795 h 293327"/>
              <a:gd name="T18" fmla="*/ 2577120 w 267928"/>
              <a:gd name="T19" fmla="*/ 3855795 h 293327"/>
              <a:gd name="T20" fmla="*/ 1881497 w 267928"/>
              <a:gd name="T21" fmla="*/ 3045280 h 293327"/>
              <a:gd name="T22" fmla="*/ 2633914 w 267928"/>
              <a:gd name="T23" fmla="*/ 3670931 h 293327"/>
              <a:gd name="T24" fmla="*/ 2640824 w 267928"/>
              <a:gd name="T25" fmla="*/ 1474933 h 293327"/>
              <a:gd name="T26" fmla="*/ 2640824 w 267928"/>
              <a:gd name="T27" fmla="*/ 1652093 h 293327"/>
              <a:gd name="T28" fmla="*/ 1575008 w 267928"/>
              <a:gd name="T29" fmla="*/ 2566242 h 293327"/>
              <a:gd name="T30" fmla="*/ 1497390 w 267928"/>
              <a:gd name="T31" fmla="*/ 2474103 h 293327"/>
              <a:gd name="T32" fmla="*/ 2661140 w 267928"/>
              <a:gd name="T33" fmla="*/ 941469 h 293327"/>
              <a:gd name="T34" fmla="*/ 4024886 w 267928"/>
              <a:gd name="T35" fmla="*/ 1754546 h 293327"/>
              <a:gd name="T36" fmla="*/ 2661140 w 267928"/>
              <a:gd name="T37" fmla="*/ 1119765 h 293327"/>
              <a:gd name="T38" fmla="*/ 1553106 w 267928"/>
              <a:gd name="T39" fmla="*/ 3737292 h 293327"/>
              <a:gd name="T40" fmla="*/ 1837207 w 267928"/>
              <a:gd name="T41" fmla="*/ 4571753 h 293327"/>
              <a:gd name="T42" fmla="*/ 3470879 w 267928"/>
              <a:gd name="T43" fmla="*/ 4414866 h 293327"/>
              <a:gd name="T44" fmla="*/ 4188266 w 267928"/>
              <a:gd name="T45" fmla="*/ 2909942 h 293327"/>
              <a:gd name="T46" fmla="*/ 4358716 w 267928"/>
              <a:gd name="T47" fmla="*/ 2931325 h 293327"/>
              <a:gd name="T48" fmla="*/ 3648425 w 267928"/>
              <a:gd name="T49" fmla="*/ 4414866 h 293327"/>
              <a:gd name="T50" fmla="*/ 3385665 w 267928"/>
              <a:gd name="T51" fmla="*/ 5327789 h 293327"/>
              <a:gd name="T52" fmla="*/ 3378541 w 267928"/>
              <a:gd name="T53" fmla="*/ 5391979 h 293327"/>
              <a:gd name="T54" fmla="*/ 2362841 w 267928"/>
              <a:gd name="T55" fmla="*/ 5798487 h 293327"/>
              <a:gd name="T56" fmla="*/ 1929565 w 267928"/>
              <a:gd name="T57" fmla="*/ 5327789 h 293327"/>
              <a:gd name="T58" fmla="*/ 1659665 w 267928"/>
              <a:gd name="T59" fmla="*/ 4407701 h 293327"/>
              <a:gd name="T60" fmla="*/ 942271 w 267928"/>
              <a:gd name="T61" fmla="*/ 2660331 h 293327"/>
              <a:gd name="T62" fmla="*/ 2650508 w 267928"/>
              <a:gd name="T63" fmla="*/ 0 h 293327"/>
              <a:gd name="T64" fmla="*/ 4156958 w 267928"/>
              <a:gd name="T65" fmla="*/ 4820745 h 293327"/>
              <a:gd name="T66" fmla="*/ 4057465 w 267928"/>
              <a:gd name="T67" fmla="*/ 4685855 h 293327"/>
              <a:gd name="T68" fmla="*/ 2650508 w 267928"/>
              <a:gd name="T69" fmla="*/ 170440 h 293327"/>
              <a:gd name="T70" fmla="*/ 177640 w 267928"/>
              <a:gd name="T71" fmla="*/ 5118929 h 293327"/>
              <a:gd name="T72" fmla="*/ 1250641 w 267928"/>
              <a:gd name="T73" fmla="*/ 5211214 h 293327"/>
              <a:gd name="T74" fmla="*/ 92353 w 267928"/>
              <a:gd name="T75" fmla="*/ 5296436 h 293327"/>
              <a:gd name="T76" fmla="*/ 0 w 267928"/>
              <a:gd name="T77" fmla="*/ 2648198 h 29332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67928" h="293327">
                <a:moveTo>
                  <a:pt x="106142" y="269515"/>
                </a:moveTo>
                <a:lnTo>
                  <a:pt x="106142" y="272762"/>
                </a:lnTo>
                <a:cubicBezTo>
                  <a:pt x="106142" y="279256"/>
                  <a:pt x="112245" y="284307"/>
                  <a:pt x="119425" y="284307"/>
                </a:cubicBezTo>
                <a:lnTo>
                  <a:pt x="148863" y="284307"/>
                </a:lnTo>
                <a:cubicBezTo>
                  <a:pt x="156402" y="284307"/>
                  <a:pt x="162505" y="279256"/>
                  <a:pt x="162505" y="272762"/>
                </a:cubicBezTo>
                <a:lnTo>
                  <a:pt x="162505" y="269515"/>
                </a:lnTo>
                <a:lnTo>
                  <a:pt x="106142" y="269515"/>
                </a:lnTo>
                <a:close/>
                <a:moveTo>
                  <a:pt x="92858" y="240290"/>
                </a:moveTo>
                <a:lnTo>
                  <a:pt x="92858" y="256165"/>
                </a:lnTo>
                <a:cubicBezTo>
                  <a:pt x="92858" y="258691"/>
                  <a:pt x="95013" y="260495"/>
                  <a:pt x="97526" y="260495"/>
                </a:cubicBezTo>
                <a:lnTo>
                  <a:pt x="171121" y="260495"/>
                </a:lnTo>
                <a:cubicBezTo>
                  <a:pt x="173634" y="260495"/>
                  <a:pt x="175429" y="258691"/>
                  <a:pt x="175429" y="256165"/>
                </a:cubicBezTo>
                <a:lnTo>
                  <a:pt x="175429" y="240290"/>
                </a:lnTo>
                <a:lnTo>
                  <a:pt x="92858" y="240290"/>
                </a:lnTo>
                <a:close/>
                <a:moveTo>
                  <a:pt x="212411" y="106573"/>
                </a:moveTo>
                <a:cubicBezTo>
                  <a:pt x="214205" y="104775"/>
                  <a:pt x="216716" y="104775"/>
                  <a:pt x="218510" y="106573"/>
                </a:cubicBezTo>
                <a:cubicBezTo>
                  <a:pt x="220303" y="108012"/>
                  <a:pt x="220303" y="110889"/>
                  <a:pt x="218510" y="113047"/>
                </a:cubicBezTo>
                <a:lnTo>
                  <a:pt x="136354" y="195052"/>
                </a:lnTo>
                <a:cubicBezTo>
                  <a:pt x="135278" y="196490"/>
                  <a:pt x="134202" y="196490"/>
                  <a:pt x="133126" y="196490"/>
                </a:cubicBezTo>
                <a:cubicBezTo>
                  <a:pt x="132049" y="196490"/>
                  <a:pt x="130973" y="196490"/>
                  <a:pt x="130255" y="195052"/>
                </a:cubicBezTo>
                <a:lnTo>
                  <a:pt x="95097" y="160524"/>
                </a:lnTo>
                <a:cubicBezTo>
                  <a:pt x="93662" y="158366"/>
                  <a:pt x="93662" y="155488"/>
                  <a:pt x="95097" y="154050"/>
                </a:cubicBezTo>
                <a:cubicBezTo>
                  <a:pt x="96891" y="152251"/>
                  <a:pt x="99761" y="152251"/>
                  <a:pt x="101196" y="154050"/>
                </a:cubicBezTo>
                <a:lnTo>
                  <a:pt x="133126" y="185700"/>
                </a:lnTo>
                <a:lnTo>
                  <a:pt x="212411" y="106573"/>
                </a:lnTo>
                <a:close/>
                <a:moveTo>
                  <a:pt x="133475" y="74613"/>
                </a:moveTo>
                <a:cubicBezTo>
                  <a:pt x="135972" y="74613"/>
                  <a:pt x="137756" y="76764"/>
                  <a:pt x="137756" y="79273"/>
                </a:cubicBezTo>
                <a:cubicBezTo>
                  <a:pt x="137756" y="81782"/>
                  <a:pt x="135972" y="83575"/>
                  <a:pt x="133475" y="83575"/>
                </a:cubicBezTo>
                <a:cubicBezTo>
                  <a:pt x="108503" y="83575"/>
                  <a:pt x="87811" y="101498"/>
                  <a:pt x="83887" y="126232"/>
                </a:cubicBezTo>
                <a:cubicBezTo>
                  <a:pt x="83530" y="128383"/>
                  <a:pt x="81747" y="129817"/>
                  <a:pt x="79606" y="129817"/>
                </a:cubicBezTo>
                <a:cubicBezTo>
                  <a:pt x="79606" y="129817"/>
                  <a:pt x="79249" y="129817"/>
                  <a:pt x="78893" y="129817"/>
                </a:cubicBezTo>
                <a:cubicBezTo>
                  <a:pt x="76395" y="129458"/>
                  <a:pt x="74612" y="127666"/>
                  <a:pt x="75682" y="125157"/>
                </a:cubicBezTo>
                <a:cubicBezTo>
                  <a:pt x="79963" y="95762"/>
                  <a:pt x="104222" y="74613"/>
                  <a:pt x="133475" y="74613"/>
                </a:cubicBezTo>
                <a:close/>
                <a:moveTo>
                  <a:pt x="134503" y="47625"/>
                </a:moveTo>
                <a:cubicBezTo>
                  <a:pt x="162505" y="47625"/>
                  <a:pt x="187634" y="60253"/>
                  <a:pt x="204148" y="82622"/>
                </a:cubicBezTo>
                <a:cubicBezTo>
                  <a:pt x="205584" y="84065"/>
                  <a:pt x="204866" y="86952"/>
                  <a:pt x="203430" y="88756"/>
                </a:cubicBezTo>
                <a:cubicBezTo>
                  <a:pt x="201276" y="89838"/>
                  <a:pt x="198404" y="89477"/>
                  <a:pt x="196968" y="88034"/>
                </a:cubicBezTo>
                <a:cubicBezTo>
                  <a:pt x="182249" y="67469"/>
                  <a:pt x="159274" y="56645"/>
                  <a:pt x="134503" y="56645"/>
                </a:cubicBezTo>
                <a:cubicBezTo>
                  <a:pt x="91781" y="56645"/>
                  <a:pt x="56241" y="91281"/>
                  <a:pt x="56241" y="134577"/>
                </a:cubicBezTo>
                <a:cubicBezTo>
                  <a:pt x="56241" y="155142"/>
                  <a:pt x="64498" y="174625"/>
                  <a:pt x="78499" y="189057"/>
                </a:cubicBezTo>
                <a:cubicBezTo>
                  <a:pt x="87474" y="198438"/>
                  <a:pt x="92858" y="210705"/>
                  <a:pt x="92858" y="222972"/>
                </a:cubicBezTo>
                <a:lnTo>
                  <a:pt x="92858" y="231270"/>
                </a:lnTo>
                <a:lnTo>
                  <a:pt x="175429" y="231270"/>
                </a:lnTo>
                <a:lnTo>
                  <a:pt x="175429" y="223333"/>
                </a:lnTo>
                <a:cubicBezTo>
                  <a:pt x="175429" y="211066"/>
                  <a:pt x="180813" y="199520"/>
                  <a:pt x="190147" y="189418"/>
                </a:cubicBezTo>
                <a:cubicBezTo>
                  <a:pt x="201276" y="177872"/>
                  <a:pt x="209174" y="163080"/>
                  <a:pt x="211687" y="147205"/>
                </a:cubicBezTo>
                <a:cubicBezTo>
                  <a:pt x="212046" y="144679"/>
                  <a:pt x="213841" y="142875"/>
                  <a:pt x="216354" y="143597"/>
                </a:cubicBezTo>
                <a:cubicBezTo>
                  <a:pt x="218867" y="143597"/>
                  <a:pt x="220303" y="145762"/>
                  <a:pt x="220303" y="148287"/>
                </a:cubicBezTo>
                <a:cubicBezTo>
                  <a:pt x="217431" y="166327"/>
                  <a:pt x="209174" y="182563"/>
                  <a:pt x="196250" y="195551"/>
                </a:cubicBezTo>
                <a:cubicBezTo>
                  <a:pt x="188711" y="203850"/>
                  <a:pt x="184403" y="213591"/>
                  <a:pt x="184403" y="223333"/>
                </a:cubicBezTo>
                <a:lnTo>
                  <a:pt x="184403" y="256165"/>
                </a:lnTo>
                <a:cubicBezTo>
                  <a:pt x="184403" y="263381"/>
                  <a:pt x="178300" y="269515"/>
                  <a:pt x="171121" y="269515"/>
                </a:cubicBezTo>
                <a:lnTo>
                  <a:pt x="170762" y="269515"/>
                </a:lnTo>
                <a:lnTo>
                  <a:pt x="170762" y="272762"/>
                </a:lnTo>
                <a:cubicBezTo>
                  <a:pt x="170762" y="284307"/>
                  <a:pt x="161069" y="293327"/>
                  <a:pt x="148863" y="293327"/>
                </a:cubicBezTo>
                <a:lnTo>
                  <a:pt x="119425" y="293327"/>
                </a:lnTo>
                <a:cubicBezTo>
                  <a:pt x="107219" y="293327"/>
                  <a:pt x="97526" y="284307"/>
                  <a:pt x="97526" y="272762"/>
                </a:cubicBezTo>
                <a:lnTo>
                  <a:pt x="97526" y="269515"/>
                </a:lnTo>
                <a:cubicBezTo>
                  <a:pt x="89628" y="269515"/>
                  <a:pt x="83884" y="263381"/>
                  <a:pt x="83884" y="256165"/>
                </a:cubicBezTo>
                <a:lnTo>
                  <a:pt x="83884" y="222972"/>
                </a:lnTo>
                <a:cubicBezTo>
                  <a:pt x="83884" y="212870"/>
                  <a:pt x="79935" y="203489"/>
                  <a:pt x="72037" y="195191"/>
                </a:cubicBezTo>
                <a:cubicBezTo>
                  <a:pt x="56241" y="178955"/>
                  <a:pt x="47625" y="157307"/>
                  <a:pt x="47625" y="134577"/>
                </a:cubicBezTo>
                <a:cubicBezTo>
                  <a:pt x="47625" y="86591"/>
                  <a:pt x="86756" y="47625"/>
                  <a:pt x="134503" y="47625"/>
                </a:cubicBezTo>
                <a:close/>
                <a:moveTo>
                  <a:pt x="133964" y="0"/>
                </a:moveTo>
                <a:cubicBezTo>
                  <a:pt x="207950" y="0"/>
                  <a:pt x="267928" y="60338"/>
                  <a:pt x="267928" y="133964"/>
                </a:cubicBezTo>
                <a:cubicBezTo>
                  <a:pt x="267928" y="177781"/>
                  <a:pt x="246020" y="218725"/>
                  <a:pt x="210105" y="243866"/>
                </a:cubicBezTo>
                <a:cubicBezTo>
                  <a:pt x="208309" y="245661"/>
                  <a:pt x="205436" y="244943"/>
                  <a:pt x="203999" y="243147"/>
                </a:cubicBezTo>
                <a:cubicBezTo>
                  <a:pt x="202562" y="240992"/>
                  <a:pt x="202921" y="238478"/>
                  <a:pt x="205076" y="237042"/>
                </a:cubicBezTo>
                <a:cubicBezTo>
                  <a:pt x="238837" y="212978"/>
                  <a:pt x="258949" y="174908"/>
                  <a:pt x="258949" y="133964"/>
                </a:cubicBezTo>
                <a:cubicBezTo>
                  <a:pt x="258949" y="65366"/>
                  <a:pt x="202921" y="8620"/>
                  <a:pt x="133964" y="8620"/>
                </a:cubicBezTo>
                <a:cubicBezTo>
                  <a:pt x="65006" y="8620"/>
                  <a:pt x="8979" y="65366"/>
                  <a:pt x="8979" y="133964"/>
                </a:cubicBezTo>
                <a:lnTo>
                  <a:pt x="8979" y="258950"/>
                </a:lnTo>
                <a:lnTo>
                  <a:pt x="58542" y="258950"/>
                </a:lnTo>
                <a:cubicBezTo>
                  <a:pt x="61056" y="258950"/>
                  <a:pt x="63211" y="261105"/>
                  <a:pt x="63211" y="263619"/>
                </a:cubicBezTo>
                <a:cubicBezTo>
                  <a:pt x="63211" y="266133"/>
                  <a:pt x="61056" y="267929"/>
                  <a:pt x="58542" y="267929"/>
                </a:cubicBezTo>
                <a:lnTo>
                  <a:pt x="4669" y="267929"/>
                </a:lnTo>
                <a:cubicBezTo>
                  <a:pt x="2155" y="267929"/>
                  <a:pt x="0" y="266133"/>
                  <a:pt x="0" y="263619"/>
                </a:cubicBezTo>
                <a:lnTo>
                  <a:pt x="0" y="133964"/>
                </a:lnTo>
                <a:cubicBezTo>
                  <a:pt x="0" y="60338"/>
                  <a:pt x="59978" y="0"/>
                  <a:pt x="13396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45" name="Freeform 760">
            <a:extLst>
              <a:ext uri="{FF2B5EF4-FFF2-40B4-BE49-F238E27FC236}">
                <a16:creationId xmlns:a16="http://schemas.microsoft.com/office/drawing/2014/main" id="{B928B7C6-C483-45C5-BE6E-4CF2567B2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457" y="1944041"/>
            <a:ext cx="596061" cy="561481"/>
          </a:xfrm>
          <a:custGeom>
            <a:avLst/>
            <a:gdLst>
              <a:gd name="T0" fmla="*/ 29805 w 306027"/>
              <a:gd name="T1" fmla="*/ 186710 h 267856"/>
              <a:gd name="T2" fmla="*/ 19050 w 306027"/>
              <a:gd name="T3" fmla="*/ 186710 h 267856"/>
              <a:gd name="T4" fmla="*/ 276074 w 306027"/>
              <a:gd name="T5" fmla="*/ 180535 h 267856"/>
              <a:gd name="T6" fmla="*/ 215807 w 306027"/>
              <a:gd name="T7" fmla="*/ 201649 h 267856"/>
              <a:gd name="T8" fmla="*/ 215085 w 306027"/>
              <a:gd name="T9" fmla="*/ 213101 h 267856"/>
              <a:gd name="T10" fmla="*/ 273187 w 306027"/>
              <a:gd name="T11" fmla="*/ 193060 h 267856"/>
              <a:gd name="T12" fmla="*/ 276074 w 306027"/>
              <a:gd name="T13" fmla="*/ 180535 h 267856"/>
              <a:gd name="T14" fmla="*/ 48358 w 306027"/>
              <a:gd name="T15" fmla="*/ 246026 h 267856"/>
              <a:gd name="T16" fmla="*/ 296644 w 306027"/>
              <a:gd name="T17" fmla="*/ 200934 h 267856"/>
              <a:gd name="T18" fmla="*/ 273909 w 306027"/>
              <a:gd name="T19" fmla="*/ 202723 h 267856"/>
              <a:gd name="T20" fmla="*/ 168532 w 306027"/>
              <a:gd name="T21" fmla="*/ 230279 h 267856"/>
              <a:gd name="T22" fmla="*/ 123422 w 306027"/>
              <a:gd name="T23" fmla="*/ 222048 h 267856"/>
              <a:gd name="T24" fmla="*/ 198124 w 306027"/>
              <a:gd name="T25" fmla="*/ 217038 h 267856"/>
              <a:gd name="T26" fmla="*/ 206785 w 306027"/>
              <a:gd name="T27" fmla="*/ 208449 h 267856"/>
              <a:gd name="T28" fmla="*/ 194876 w 306027"/>
              <a:gd name="T29" fmla="*/ 192702 h 267856"/>
              <a:gd name="T30" fmla="*/ 48358 w 306027"/>
              <a:gd name="T31" fmla="*/ 171230 h 267856"/>
              <a:gd name="T32" fmla="*/ 9383 w 306027"/>
              <a:gd name="T33" fmla="*/ 244952 h 267856"/>
              <a:gd name="T34" fmla="*/ 38975 w 306027"/>
              <a:gd name="T35" fmla="*/ 171230 h 267856"/>
              <a:gd name="T36" fmla="*/ 4692 w 306027"/>
              <a:gd name="T37" fmla="*/ 161925 h 267856"/>
              <a:gd name="T38" fmla="*/ 136413 w 306027"/>
              <a:gd name="T39" fmla="*/ 175166 h 267856"/>
              <a:gd name="T40" fmla="*/ 210033 w 306027"/>
              <a:gd name="T41" fmla="*/ 189481 h 267856"/>
              <a:gd name="T42" fmla="*/ 249730 w 306027"/>
              <a:gd name="T43" fmla="*/ 179461 h 267856"/>
              <a:gd name="T44" fmla="*/ 287622 w 306027"/>
              <a:gd name="T45" fmla="*/ 184829 h 267856"/>
              <a:gd name="T46" fmla="*/ 300253 w 306027"/>
              <a:gd name="T47" fmla="*/ 189481 h 267856"/>
              <a:gd name="T48" fmla="*/ 294840 w 306027"/>
              <a:gd name="T49" fmla="*/ 218112 h 267856"/>
              <a:gd name="T50" fmla="*/ 42945 w 306027"/>
              <a:gd name="T51" fmla="*/ 253899 h 267856"/>
              <a:gd name="T52" fmla="*/ 0 w 306027"/>
              <a:gd name="T53" fmla="*/ 249247 h 267856"/>
              <a:gd name="T54" fmla="*/ 4692 w 306027"/>
              <a:gd name="T55" fmla="*/ 161925 h 267856"/>
              <a:gd name="T56" fmla="*/ 178636 w 306027"/>
              <a:gd name="T57" fmla="*/ 143471 h 267856"/>
              <a:gd name="T58" fmla="*/ 202455 w 306027"/>
              <a:gd name="T59" fmla="*/ 143471 h 267856"/>
              <a:gd name="T60" fmla="*/ 232769 w 306027"/>
              <a:gd name="T61" fmla="*/ 97330 h 267856"/>
              <a:gd name="T62" fmla="*/ 195237 w 306027"/>
              <a:gd name="T63" fmla="*/ 122563 h 267856"/>
              <a:gd name="T64" fmla="*/ 232769 w 306027"/>
              <a:gd name="T65" fmla="*/ 109586 h 267856"/>
              <a:gd name="T66" fmla="*/ 73259 w 306027"/>
              <a:gd name="T67" fmla="*/ 97330 h 267856"/>
              <a:gd name="T68" fmla="*/ 153014 w 306027"/>
              <a:gd name="T69" fmla="*/ 134099 h 267856"/>
              <a:gd name="T70" fmla="*/ 185854 w 306027"/>
              <a:gd name="T71" fmla="*/ 122563 h 267856"/>
              <a:gd name="T72" fmla="*/ 153014 w 306027"/>
              <a:gd name="T73" fmla="*/ 115354 h 267856"/>
              <a:gd name="T74" fmla="*/ 232769 w 306027"/>
              <a:gd name="T75" fmla="*/ 63805 h 267856"/>
              <a:gd name="T76" fmla="*/ 195237 w 306027"/>
              <a:gd name="T77" fmla="*/ 102376 h 267856"/>
              <a:gd name="T78" fmla="*/ 232769 w 306027"/>
              <a:gd name="T79" fmla="*/ 63805 h 267856"/>
              <a:gd name="T80" fmla="*/ 73259 w 306027"/>
              <a:gd name="T81" fmla="*/ 81829 h 267856"/>
              <a:gd name="T82" fmla="*/ 185854 w 306027"/>
              <a:gd name="T83" fmla="*/ 103818 h 267856"/>
              <a:gd name="T84" fmla="*/ 154096 w 306027"/>
              <a:gd name="T85" fmla="*/ 83271 h 267856"/>
              <a:gd name="T86" fmla="*/ 151931 w 306027"/>
              <a:gd name="T87" fmla="*/ 83271 h 267856"/>
              <a:gd name="T88" fmla="*/ 153014 w 306027"/>
              <a:gd name="T89" fmla="*/ 9373 h 267856"/>
              <a:gd name="T90" fmla="*/ 153014 w 306027"/>
              <a:gd name="T91" fmla="*/ 74259 h 267856"/>
              <a:gd name="T92" fmla="*/ 150127 w 306027"/>
              <a:gd name="T93" fmla="*/ 41455 h 267856"/>
              <a:gd name="T94" fmla="*/ 155901 w 306027"/>
              <a:gd name="T95" fmla="*/ 34246 h 267856"/>
              <a:gd name="T96" fmla="*/ 282209 w 306027"/>
              <a:gd name="T97" fmla="*/ 41816 h 267856"/>
              <a:gd name="T98" fmla="*/ 151931 w 306027"/>
              <a:gd name="T99" fmla="*/ 0 h 267856"/>
              <a:gd name="T100" fmla="*/ 302419 w 306027"/>
              <a:gd name="T101" fmla="*/ 37130 h 267856"/>
              <a:gd name="T102" fmla="*/ 302419 w 306027"/>
              <a:gd name="T103" fmla="*/ 46142 h 267856"/>
              <a:gd name="T104" fmla="*/ 242151 w 306027"/>
              <a:gd name="T105" fmla="*/ 109586 h 267856"/>
              <a:gd name="T106" fmla="*/ 211477 w 306027"/>
              <a:gd name="T107" fmla="*/ 143471 h 267856"/>
              <a:gd name="T108" fmla="*/ 169253 w 306027"/>
              <a:gd name="T109" fmla="*/ 143471 h 267856"/>
              <a:gd name="T110" fmla="*/ 153014 w 306027"/>
              <a:gd name="T111" fmla="*/ 143471 h 267856"/>
              <a:gd name="T112" fmla="*/ 64237 w 306027"/>
              <a:gd name="T113" fmla="*/ 61282 h 267856"/>
              <a:gd name="T114" fmla="*/ 0 w 306027"/>
              <a:gd name="T115" fmla="*/ 41816 h 267856"/>
              <a:gd name="T116" fmla="*/ 151931 w 306027"/>
              <a:gd name="T117" fmla="*/ 0 h 267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06027" h="267856">
                <a:moveTo>
                  <a:pt x="24428" y="180975"/>
                </a:moveTo>
                <a:cubicBezTo>
                  <a:pt x="27295" y="180975"/>
                  <a:pt x="29805" y="183484"/>
                  <a:pt x="29805" y="186710"/>
                </a:cubicBezTo>
                <a:cubicBezTo>
                  <a:pt x="29805" y="189578"/>
                  <a:pt x="27295" y="191729"/>
                  <a:pt x="24428" y="191729"/>
                </a:cubicBezTo>
                <a:cubicBezTo>
                  <a:pt x="21201" y="191729"/>
                  <a:pt x="19050" y="189578"/>
                  <a:pt x="19050" y="186710"/>
                </a:cubicBezTo>
                <a:cubicBezTo>
                  <a:pt x="19050" y="183484"/>
                  <a:pt x="21201" y="180975"/>
                  <a:pt x="24428" y="180975"/>
                </a:cubicBezTo>
                <a:close/>
                <a:moveTo>
                  <a:pt x="276074" y="180535"/>
                </a:moveTo>
                <a:cubicBezTo>
                  <a:pt x="273548" y="179461"/>
                  <a:pt x="262000" y="184113"/>
                  <a:pt x="253700" y="187692"/>
                </a:cubicBezTo>
                <a:cubicBezTo>
                  <a:pt x="243234" y="192344"/>
                  <a:pt x="230242" y="197713"/>
                  <a:pt x="215807" y="201649"/>
                </a:cubicBezTo>
                <a:cubicBezTo>
                  <a:pt x="216168" y="203797"/>
                  <a:pt x="216529" y="206302"/>
                  <a:pt x="216168" y="208807"/>
                </a:cubicBezTo>
                <a:cubicBezTo>
                  <a:pt x="215807" y="210238"/>
                  <a:pt x="215807" y="211670"/>
                  <a:pt x="215085" y="213101"/>
                </a:cubicBezTo>
                <a:cubicBezTo>
                  <a:pt x="239986" y="207017"/>
                  <a:pt x="257669" y="199502"/>
                  <a:pt x="270300" y="194492"/>
                </a:cubicBezTo>
                <a:cubicBezTo>
                  <a:pt x="271383" y="193776"/>
                  <a:pt x="272465" y="193418"/>
                  <a:pt x="273187" y="193060"/>
                </a:cubicBezTo>
                <a:cubicBezTo>
                  <a:pt x="275713" y="190913"/>
                  <a:pt x="278600" y="187334"/>
                  <a:pt x="278600" y="184829"/>
                </a:cubicBezTo>
                <a:cubicBezTo>
                  <a:pt x="278600" y="183755"/>
                  <a:pt x="278240" y="182324"/>
                  <a:pt x="276074" y="180535"/>
                </a:cubicBezTo>
                <a:close/>
                <a:moveTo>
                  <a:pt x="48358" y="171230"/>
                </a:moveTo>
                <a:lnTo>
                  <a:pt x="48358" y="246026"/>
                </a:lnTo>
                <a:cubicBezTo>
                  <a:pt x="69289" y="252468"/>
                  <a:pt x="194154" y="285392"/>
                  <a:pt x="289427" y="210596"/>
                </a:cubicBezTo>
                <a:cubicBezTo>
                  <a:pt x="291231" y="209165"/>
                  <a:pt x="296284" y="204870"/>
                  <a:pt x="296644" y="200934"/>
                </a:cubicBezTo>
                <a:cubicBezTo>
                  <a:pt x="296644" y="200218"/>
                  <a:pt x="296284" y="198428"/>
                  <a:pt x="294479" y="196639"/>
                </a:cubicBezTo>
                <a:cubicBezTo>
                  <a:pt x="292314" y="194850"/>
                  <a:pt x="283292" y="198786"/>
                  <a:pt x="273909" y="202723"/>
                </a:cubicBezTo>
                <a:cubicBezTo>
                  <a:pt x="258391" y="209165"/>
                  <a:pt x="235295" y="219185"/>
                  <a:pt x="201011" y="225627"/>
                </a:cubicBezTo>
                <a:cubicBezTo>
                  <a:pt x="193072" y="228490"/>
                  <a:pt x="182245" y="230279"/>
                  <a:pt x="168532" y="230279"/>
                </a:cubicBezTo>
                <a:cubicBezTo>
                  <a:pt x="156983" y="230279"/>
                  <a:pt x="143270" y="229206"/>
                  <a:pt x="127391" y="227058"/>
                </a:cubicBezTo>
                <a:cubicBezTo>
                  <a:pt x="124865" y="226701"/>
                  <a:pt x="122700" y="224553"/>
                  <a:pt x="123422" y="222048"/>
                </a:cubicBezTo>
                <a:cubicBezTo>
                  <a:pt x="123422" y="219543"/>
                  <a:pt x="125948" y="217396"/>
                  <a:pt x="128474" y="217754"/>
                </a:cubicBezTo>
                <a:cubicBezTo>
                  <a:pt x="170336" y="223122"/>
                  <a:pt x="189463" y="220259"/>
                  <a:pt x="198124" y="217038"/>
                </a:cubicBezTo>
                <a:lnTo>
                  <a:pt x="198485" y="216680"/>
                </a:lnTo>
                <a:cubicBezTo>
                  <a:pt x="206785" y="213817"/>
                  <a:pt x="206785" y="209523"/>
                  <a:pt x="206785" y="208449"/>
                </a:cubicBezTo>
                <a:cubicBezTo>
                  <a:pt x="207146" y="202723"/>
                  <a:pt x="206063" y="198428"/>
                  <a:pt x="203537" y="195923"/>
                </a:cubicBezTo>
                <a:cubicBezTo>
                  <a:pt x="199928" y="192344"/>
                  <a:pt x="194876" y="192702"/>
                  <a:pt x="194876" y="192702"/>
                </a:cubicBezTo>
                <a:cubicBezTo>
                  <a:pt x="149405" y="193418"/>
                  <a:pt x="140744" y="188766"/>
                  <a:pt x="131361" y="183040"/>
                </a:cubicBezTo>
                <a:cubicBezTo>
                  <a:pt x="121978" y="177672"/>
                  <a:pt x="111512" y="171588"/>
                  <a:pt x="48358" y="171230"/>
                </a:cubicBezTo>
                <a:close/>
                <a:moveTo>
                  <a:pt x="9383" y="171230"/>
                </a:moveTo>
                <a:lnTo>
                  <a:pt x="9383" y="244952"/>
                </a:lnTo>
                <a:lnTo>
                  <a:pt x="38975" y="244952"/>
                </a:lnTo>
                <a:lnTo>
                  <a:pt x="38975" y="171230"/>
                </a:lnTo>
                <a:lnTo>
                  <a:pt x="9383" y="171230"/>
                </a:lnTo>
                <a:close/>
                <a:moveTo>
                  <a:pt x="4692" y="161925"/>
                </a:moveTo>
                <a:lnTo>
                  <a:pt x="43667" y="161925"/>
                </a:lnTo>
                <a:cubicBezTo>
                  <a:pt x="113678" y="161925"/>
                  <a:pt x="125587" y="169083"/>
                  <a:pt x="136413" y="175166"/>
                </a:cubicBezTo>
                <a:cubicBezTo>
                  <a:pt x="144353" y="180177"/>
                  <a:pt x="151570" y="184113"/>
                  <a:pt x="194154" y="183398"/>
                </a:cubicBezTo>
                <a:cubicBezTo>
                  <a:pt x="194515" y="183398"/>
                  <a:pt x="203537" y="183040"/>
                  <a:pt x="210033" y="189481"/>
                </a:cubicBezTo>
                <a:cubicBezTo>
                  <a:pt x="211116" y="190555"/>
                  <a:pt x="211837" y="191629"/>
                  <a:pt x="212920" y="193060"/>
                </a:cubicBezTo>
                <a:cubicBezTo>
                  <a:pt x="226994" y="188766"/>
                  <a:pt x="239625" y="183755"/>
                  <a:pt x="249730" y="179461"/>
                </a:cubicBezTo>
                <a:cubicBezTo>
                  <a:pt x="265609" y="172661"/>
                  <a:pt x="275352" y="168725"/>
                  <a:pt x="281487" y="173377"/>
                </a:cubicBezTo>
                <a:cubicBezTo>
                  <a:pt x="286901" y="177314"/>
                  <a:pt x="287622" y="181608"/>
                  <a:pt x="287622" y="184829"/>
                </a:cubicBezTo>
                <a:cubicBezTo>
                  <a:pt x="287622" y="185903"/>
                  <a:pt x="287622" y="186976"/>
                  <a:pt x="287262" y="187692"/>
                </a:cubicBezTo>
                <a:cubicBezTo>
                  <a:pt x="292675" y="186618"/>
                  <a:pt x="297005" y="186976"/>
                  <a:pt x="300253" y="189481"/>
                </a:cubicBezTo>
                <a:cubicBezTo>
                  <a:pt x="305306" y="193776"/>
                  <a:pt x="306027" y="198428"/>
                  <a:pt x="306027" y="201291"/>
                </a:cubicBezTo>
                <a:cubicBezTo>
                  <a:pt x="305666" y="210596"/>
                  <a:pt x="295923" y="217396"/>
                  <a:pt x="294840" y="218112"/>
                </a:cubicBezTo>
                <a:cubicBezTo>
                  <a:pt x="245038" y="257478"/>
                  <a:pt x="186937" y="267856"/>
                  <a:pt x="139300" y="267856"/>
                </a:cubicBezTo>
                <a:cubicBezTo>
                  <a:pt x="88416" y="267856"/>
                  <a:pt x="48719" y="255689"/>
                  <a:pt x="42945" y="253899"/>
                </a:cubicBezTo>
                <a:lnTo>
                  <a:pt x="4692" y="253899"/>
                </a:lnTo>
                <a:cubicBezTo>
                  <a:pt x="2166" y="253899"/>
                  <a:pt x="0" y="252110"/>
                  <a:pt x="0" y="249247"/>
                </a:cubicBezTo>
                <a:lnTo>
                  <a:pt x="0" y="166577"/>
                </a:lnTo>
                <a:cubicBezTo>
                  <a:pt x="0" y="164072"/>
                  <a:pt x="2166" y="161925"/>
                  <a:pt x="4692" y="161925"/>
                </a:cubicBezTo>
                <a:close/>
                <a:moveTo>
                  <a:pt x="190545" y="131575"/>
                </a:moveTo>
                <a:cubicBezTo>
                  <a:pt x="184050" y="131575"/>
                  <a:pt x="178636" y="136983"/>
                  <a:pt x="178636" y="143471"/>
                </a:cubicBezTo>
                <a:cubicBezTo>
                  <a:pt x="178636" y="150320"/>
                  <a:pt x="184050" y="155367"/>
                  <a:pt x="190545" y="155367"/>
                </a:cubicBezTo>
                <a:cubicBezTo>
                  <a:pt x="197041" y="155367"/>
                  <a:pt x="202455" y="150320"/>
                  <a:pt x="202455" y="143471"/>
                </a:cubicBezTo>
                <a:cubicBezTo>
                  <a:pt x="202455" y="136983"/>
                  <a:pt x="197041" y="131575"/>
                  <a:pt x="190545" y="131575"/>
                </a:cubicBezTo>
                <a:close/>
                <a:moveTo>
                  <a:pt x="232769" y="97330"/>
                </a:moveTo>
                <a:cubicBezTo>
                  <a:pt x="224107" y="103818"/>
                  <a:pt x="210755" y="108505"/>
                  <a:pt x="195237" y="111749"/>
                </a:cubicBezTo>
                <a:lnTo>
                  <a:pt x="195237" y="122563"/>
                </a:lnTo>
                <a:cubicBezTo>
                  <a:pt x="198846" y="123645"/>
                  <a:pt x="202094" y="125447"/>
                  <a:pt x="204620" y="127971"/>
                </a:cubicBezTo>
                <a:cubicBezTo>
                  <a:pt x="221942" y="122924"/>
                  <a:pt x="232769" y="116075"/>
                  <a:pt x="232769" y="109586"/>
                </a:cubicBezTo>
                <a:lnTo>
                  <a:pt x="232769" y="97330"/>
                </a:lnTo>
                <a:close/>
                <a:moveTo>
                  <a:pt x="73259" y="97330"/>
                </a:moveTo>
                <a:lnTo>
                  <a:pt x="73259" y="109586"/>
                </a:lnTo>
                <a:cubicBezTo>
                  <a:pt x="73259" y="121121"/>
                  <a:pt x="107543" y="134099"/>
                  <a:pt x="153014" y="134099"/>
                </a:cubicBezTo>
                <a:cubicBezTo>
                  <a:pt x="159871" y="134099"/>
                  <a:pt x="166006" y="133738"/>
                  <a:pt x="172140" y="133378"/>
                </a:cubicBezTo>
                <a:cubicBezTo>
                  <a:pt x="175028" y="127971"/>
                  <a:pt x="180080" y="124005"/>
                  <a:pt x="185854" y="122563"/>
                </a:cubicBezTo>
                <a:lnTo>
                  <a:pt x="185854" y="113191"/>
                </a:lnTo>
                <a:cubicBezTo>
                  <a:pt x="175028" y="114993"/>
                  <a:pt x="163840" y="115354"/>
                  <a:pt x="153014" y="115354"/>
                </a:cubicBezTo>
                <a:cubicBezTo>
                  <a:pt x="121617" y="115354"/>
                  <a:pt x="89138" y="109586"/>
                  <a:pt x="73259" y="97330"/>
                </a:cubicBezTo>
                <a:close/>
                <a:moveTo>
                  <a:pt x="232769" y="63805"/>
                </a:moveTo>
                <a:lnTo>
                  <a:pt x="195237" y="73178"/>
                </a:lnTo>
                <a:lnTo>
                  <a:pt x="195237" y="102376"/>
                </a:lnTo>
                <a:cubicBezTo>
                  <a:pt x="217972" y="97690"/>
                  <a:pt x="232769" y="89399"/>
                  <a:pt x="232769" y="81829"/>
                </a:cubicBezTo>
                <a:lnTo>
                  <a:pt x="232769" y="63805"/>
                </a:lnTo>
                <a:close/>
                <a:moveTo>
                  <a:pt x="73259" y="63805"/>
                </a:moveTo>
                <a:lnTo>
                  <a:pt x="73259" y="81829"/>
                </a:lnTo>
                <a:cubicBezTo>
                  <a:pt x="73259" y="93364"/>
                  <a:pt x="107543" y="106342"/>
                  <a:pt x="153014" y="106342"/>
                </a:cubicBezTo>
                <a:cubicBezTo>
                  <a:pt x="164923" y="106342"/>
                  <a:pt x="176110" y="105260"/>
                  <a:pt x="185854" y="103818"/>
                </a:cubicBezTo>
                <a:lnTo>
                  <a:pt x="185854" y="75340"/>
                </a:lnTo>
                <a:lnTo>
                  <a:pt x="154096" y="83271"/>
                </a:lnTo>
                <a:cubicBezTo>
                  <a:pt x="153736" y="83271"/>
                  <a:pt x="153375" y="83271"/>
                  <a:pt x="153014" y="83271"/>
                </a:cubicBezTo>
                <a:cubicBezTo>
                  <a:pt x="152653" y="83271"/>
                  <a:pt x="152292" y="83271"/>
                  <a:pt x="151931" y="83271"/>
                </a:cubicBezTo>
                <a:lnTo>
                  <a:pt x="73259" y="63805"/>
                </a:lnTo>
                <a:close/>
                <a:moveTo>
                  <a:pt x="153014" y="9373"/>
                </a:moveTo>
                <a:lnTo>
                  <a:pt x="23818" y="41816"/>
                </a:lnTo>
                <a:lnTo>
                  <a:pt x="153014" y="74259"/>
                </a:lnTo>
                <a:lnTo>
                  <a:pt x="180441" y="67049"/>
                </a:lnTo>
                <a:lnTo>
                  <a:pt x="150127" y="41455"/>
                </a:lnTo>
                <a:cubicBezTo>
                  <a:pt x="147961" y="39653"/>
                  <a:pt x="147961" y="36769"/>
                  <a:pt x="149405" y="34606"/>
                </a:cubicBezTo>
                <a:cubicBezTo>
                  <a:pt x="151209" y="32804"/>
                  <a:pt x="154096" y="32443"/>
                  <a:pt x="155901" y="34246"/>
                </a:cubicBezTo>
                <a:lnTo>
                  <a:pt x="191628" y="64166"/>
                </a:lnTo>
                <a:lnTo>
                  <a:pt x="282209" y="41816"/>
                </a:lnTo>
                <a:lnTo>
                  <a:pt x="153014" y="9373"/>
                </a:lnTo>
                <a:close/>
                <a:moveTo>
                  <a:pt x="151931" y="0"/>
                </a:moveTo>
                <a:cubicBezTo>
                  <a:pt x="152653" y="0"/>
                  <a:pt x="153375" y="0"/>
                  <a:pt x="154096" y="0"/>
                </a:cubicBezTo>
                <a:lnTo>
                  <a:pt x="302419" y="37130"/>
                </a:lnTo>
                <a:cubicBezTo>
                  <a:pt x="304584" y="37851"/>
                  <a:pt x="306027" y="39653"/>
                  <a:pt x="306027" y="41816"/>
                </a:cubicBezTo>
                <a:cubicBezTo>
                  <a:pt x="306027" y="43979"/>
                  <a:pt x="304584" y="45781"/>
                  <a:pt x="302419" y="46142"/>
                </a:cubicBezTo>
                <a:lnTo>
                  <a:pt x="242151" y="61282"/>
                </a:lnTo>
                <a:lnTo>
                  <a:pt x="242151" y="109586"/>
                </a:lnTo>
                <a:cubicBezTo>
                  <a:pt x="242151" y="121482"/>
                  <a:pt x="228799" y="130133"/>
                  <a:pt x="210394" y="135901"/>
                </a:cubicBezTo>
                <a:cubicBezTo>
                  <a:pt x="211116" y="138064"/>
                  <a:pt x="211477" y="140587"/>
                  <a:pt x="211477" y="143471"/>
                </a:cubicBezTo>
                <a:cubicBezTo>
                  <a:pt x="211477" y="155007"/>
                  <a:pt x="202094" y="164740"/>
                  <a:pt x="190545" y="164740"/>
                </a:cubicBezTo>
                <a:cubicBezTo>
                  <a:pt x="178636" y="164740"/>
                  <a:pt x="169253" y="155007"/>
                  <a:pt x="169253" y="143471"/>
                </a:cubicBezTo>
                <a:lnTo>
                  <a:pt x="169253" y="143111"/>
                </a:lnTo>
                <a:cubicBezTo>
                  <a:pt x="163840" y="143111"/>
                  <a:pt x="158427" y="143471"/>
                  <a:pt x="153014" y="143471"/>
                </a:cubicBezTo>
                <a:cubicBezTo>
                  <a:pt x="110069" y="143471"/>
                  <a:pt x="64237" y="131575"/>
                  <a:pt x="64237" y="109586"/>
                </a:cubicBezTo>
                <a:lnTo>
                  <a:pt x="64237" y="61282"/>
                </a:lnTo>
                <a:lnTo>
                  <a:pt x="3609" y="46142"/>
                </a:lnTo>
                <a:cubicBezTo>
                  <a:pt x="1444" y="45781"/>
                  <a:pt x="0" y="43979"/>
                  <a:pt x="0" y="41816"/>
                </a:cubicBezTo>
                <a:cubicBezTo>
                  <a:pt x="0" y="39653"/>
                  <a:pt x="1444" y="37851"/>
                  <a:pt x="3609" y="37130"/>
                </a:cubicBezTo>
                <a:lnTo>
                  <a:pt x="15193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6" name="Freeform 1059">
            <a:extLst>
              <a:ext uri="{FF2B5EF4-FFF2-40B4-BE49-F238E27FC236}">
                <a16:creationId xmlns:a16="http://schemas.microsoft.com/office/drawing/2014/main" id="{0FE30496-9FF2-4F38-943D-958A788780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124537" y="2423475"/>
            <a:ext cx="595929" cy="592361"/>
          </a:xfrm>
          <a:custGeom>
            <a:avLst/>
            <a:gdLst>
              <a:gd name="T0" fmla="*/ 24705308 w 291737"/>
              <a:gd name="T1" fmla="*/ 30089725 h 290153"/>
              <a:gd name="T2" fmla="*/ 28308061 w 291737"/>
              <a:gd name="T3" fmla="*/ 28832498 h 290153"/>
              <a:gd name="T4" fmla="*/ 33922081 w 291737"/>
              <a:gd name="T5" fmla="*/ 33649645 h 290153"/>
              <a:gd name="T6" fmla="*/ 34270357 w 291737"/>
              <a:gd name="T7" fmla="*/ 28918532 h 290153"/>
              <a:gd name="T8" fmla="*/ 27350506 w 291737"/>
              <a:gd name="T9" fmla="*/ 34638894 h 290153"/>
              <a:gd name="T10" fmla="*/ 28308061 w 291737"/>
              <a:gd name="T11" fmla="*/ 28832498 h 290153"/>
              <a:gd name="T12" fmla="*/ 1081960 w 291737"/>
              <a:gd name="T13" fmla="*/ 33649645 h 290153"/>
              <a:gd name="T14" fmla="*/ 6709922 w 291737"/>
              <a:gd name="T15" fmla="*/ 28832498 h 290153"/>
              <a:gd name="T16" fmla="*/ 7618696 w 291737"/>
              <a:gd name="T17" fmla="*/ 34638894 h 290153"/>
              <a:gd name="T18" fmla="*/ 736160 w 291737"/>
              <a:gd name="T19" fmla="*/ 28918532 h 290153"/>
              <a:gd name="T20" fmla="*/ 30781099 w 291737"/>
              <a:gd name="T21" fmla="*/ 27891303 h 290153"/>
              <a:gd name="T22" fmla="*/ 2936767 w 291737"/>
              <a:gd name="T23" fmla="*/ 26700945 h 290153"/>
              <a:gd name="T24" fmla="*/ 30781099 w 291737"/>
              <a:gd name="T25" fmla="*/ 24447979 h 290153"/>
              <a:gd name="T26" fmla="*/ 30781099 w 291737"/>
              <a:gd name="T27" fmla="*/ 24447979 h 290153"/>
              <a:gd name="T28" fmla="*/ 1902883 w 291737"/>
              <a:gd name="T29" fmla="*/ 26700945 h 290153"/>
              <a:gd name="T30" fmla="*/ 27369878 w 291737"/>
              <a:gd name="T31" fmla="*/ 26474282 h 290153"/>
              <a:gd name="T32" fmla="*/ 22627718 w 291737"/>
              <a:gd name="T33" fmla="*/ 23369026 h 290153"/>
              <a:gd name="T34" fmla="*/ 12294498 w 291737"/>
              <a:gd name="T35" fmla="*/ 23369026 h 290153"/>
              <a:gd name="T36" fmla="*/ 7640213 w 291737"/>
              <a:gd name="T37" fmla="*/ 26474282 h 290153"/>
              <a:gd name="T38" fmla="*/ 14401236 w 291737"/>
              <a:gd name="T39" fmla="*/ 18957281 h 290153"/>
              <a:gd name="T40" fmla="*/ 19899009 w 291737"/>
              <a:gd name="T41" fmla="*/ 17666928 h 290153"/>
              <a:gd name="T42" fmla="*/ 21457473 w 291737"/>
              <a:gd name="T43" fmla="*/ 22226125 h 290153"/>
              <a:gd name="T44" fmla="*/ 13318979 w 291737"/>
              <a:gd name="T45" fmla="*/ 18957281 h 290153"/>
              <a:gd name="T46" fmla="*/ 16288762 w 291737"/>
              <a:gd name="T47" fmla="*/ 14929126 h 290153"/>
              <a:gd name="T48" fmla="*/ 17483738 w 291737"/>
              <a:gd name="T49" fmla="*/ 12697641 h 290153"/>
              <a:gd name="T50" fmla="*/ 17483738 w 291737"/>
              <a:gd name="T51" fmla="*/ 12697641 h 290153"/>
              <a:gd name="T52" fmla="*/ 30755440 w 291737"/>
              <a:gd name="T53" fmla="*/ 23078286 h 290153"/>
              <a:gd name="T54" fmla="*/ 4141870 w 291737"/>
              <a:gd name="T55" fmla="*/ 11560593 h 290153"/>
              <a:gd name="T56" fmla="*/ 3615327 w 291737"/>
              <a:gd name="T57" fmla="*/ 22605563 h 290153"/>
              <a:gd name="T58" fmla="*/ 25236505 w 291737"/>
              <a:gd name="T59" fmla="*/ 9693969 h 290153"/>
              <a:gd name="T60" fmla="*/ 21250209 w 291737"/>
              <a:gd name="T61" fmla="*/ 13617191 h 290153"/>
              <a:gd name="T62" fmla="*/ 10432547 w 291737"/>
              <a:gd name="T63" fmla="*/ 9693969 h 290153"/>
              <a:gd name="T64" fmla="*/ 12927022 w 291737"/>
              <a:gd name="T65" fmla="*/ 13617191 h 290153"/>
              <a:gd name="T66" fmla="*/ 24705308 w 291737"/>
              <a:gd name="T67" fmla="*/ 4548167 h 290153"/>
              <a:gd name="T68" fmla="*/ 9513575 w 291737"/>
              <a:gd name="T69" fmla="*/ 5094246 h 290153"/>
              <a:gd name="T70" fmla="*/ 27872794 w 291737"/>
              <a:gd name="T71" fmla="*/ 6448853 h 290153"/>
              <a:gd name="T72" fmla="*/ 33443329 w 291737"/>
              <a:gd name="T73" fmla="*/ 5072766 h 290153"/>
              <a:gd name="T74" fmla="*/ 34966443 w 291737"/>
              <a:gd name="T75" fmla="*/ 9675101 h 290153"/>
              <a:gd name="T76" fmla="*/ 26828356 w 291737"/>
              <a:gd name="T77" fmla="*/ 6448853 h 290153"/>
              <a:gd name="T78" fmla="*/ 1558184 w 291737"/>
              <a:gd name="T79" fmla="*/ 5072766 h 290153"/>
              <a:gd name="T80" fmla="*/ 7056113 w 291737"/>
              <a:gd name="T81" fmla="*/ 6448853 h 290153"/>
              <a:gd name="T82" fmla="*/ 8138465 w 291737"/>
              <a:gd name="T83" fmla="*/ 6448853 h 290153"/>
              <a:gd name="T84" fmla="*/ 0 w 291737"/>
              <a:gd name="T85" fmla="*/ 9675101 h 290153"/>
              <a:gd name="T86" fmla="*/ 30781099 w 291737"/>
              <a:gd name="T87" fmla="*/ 1062723 h 290153"/>
              <a:gd name="T88" fmla="*/ 30781099 w 291737"/>
              <a:gd name="T89" fmla="*/ 1062723 h 290153"/>
              <a:gd name="T90" fmla="*/ 5349275 w 291737"/>
              <a:gd name="T91" fmla="*/ 2252786 h 290153"/>
              <a:gd name="T92" fmla="*/ 30781099 w 291737"/>
              <a:gd name="T93" fmla="*/ 4506047 h 290153"/>
              <a:gd name="T94" fmla="*/ 6426123 w 291737"/>
              <a:gd name="T95" fmla="*/ 2252786 h 29015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91737" h="290153">
                <a:moveTo>
                  <a:pt x="83671" y="242888"/>
                </a:moveTo>
                <a:lnTo>
                  <a:pt x="206125" y="242888"/>
                </a:lnTo>
                <a:cubicBezTo>
                  <a:pt x="208631" y="242888"/>
                  <a:pt x="210779" y="245086"/>
                  <a:pt x="210779" y="247651"/>
                </a:cubicBezTo>
                <a:cubicBezTo>
                  <a:pt x="210779" y="250215"/>
                  <a:pt x="208631" y="252047"/>
                  <a:pt x="206125" y="252047"/>
                </a:cubicBezTo>
                <a:lnTo>
                  <a:pt x="83671" y="252047"/>
                </a:lnTo>
                <a:cubicBezTo>
                  <a:pt x="81523" y="252047"/>
                  <a:pt x="79375" y="250215"/>
                  <a:pt x="79375" y="247651"/>
                </a:cubicBezTo>
                <a:cubicBezTo>
                  <a:pt x="79375" y="245086"/>
                  <a:pt x="81523" y="242888"/>
                  <a:pt x="83671" y="242888"/>
                </a:cubicBezTo>
                <a:close/>
                <a:moveTo>
                  <a:pt x="236183" y="241515"/>
                </a:moveTo>
                <a:cubicBezTo>
                  <a:pt x="237998" y="242956"/>
                  <a:pt x="238361" y="245838"/>
                  <a:pt x="236546" y="248000"/>
                </a:cubicBezTo>
                <a:cubicBezTo>
                  <a:pt x="233641" y="250882"/>
                  <a:pt x="232552" y="254845"/>
                  <a:pt x="232552" y="258808"/>
                </a:cubicBezTo>
                <a:lnTo>
                  <a:pt x="232552" y="281866"/>
                </a:lnTo>
                <a:lnTo>
                  <a:pt x="283023" y="281866"/>
                </a:lnTo>
                <a:lnTo>
                  <a:pt x="283023" y="258808"/>
                </a:lnTo>
                <a:cubicBezTo>
                  <a:pt x="283023" y="254845"/>
                  <a:pt x="281570" y="250882"/>
                  <a:pt x="279029" y="248000"/>
                </a:cubicBezTo>
                <a:cubicBezTo>
                  <a:pt x="277213" y="245838"/>
                  <a:pt x="277939" y="242956"/>
                  <a:pt x="279392" y="241515"/>
                </a:cubicBezTo>
                <a:cubicBezTo>
                  <a:pt x="281570" y="239713"/>
                  <a:pt x="284475" y="240074"/>
                  <a:pt x="285928" y="242235"/>
                </a:cubicBezTo>
                <a:cubicBezTo>
                  <a:pt x="289559" y="246559"/>
                  <a:pt x="291737" y="252683"/>
                  <a:pt x="291737" y="258808"/>
                </a:cubicBezTo>
                <a:lnTo>
                  <a:pt x="291737" y="285830"/>
                </a:lnTo>
                <a:cubicBezTo>
                  <a:pt x="291737" y="288712"/>
                  <a:pt x="289922" y="290153"/>
                  <a:pt x="287743" y="290153"/>
                </a:cubicBezTo>
                <a:lnTo>
                  <a:pt x="228194" y="290153"/>
                </a:lnTo>
                <a:cubicBezTo>
                  <a:pt x="226016" y="290153"/>
                  <a:pt x="223837" y="288712"/>
                  <a:pt x="223837" y="285830"/>
                </a:cubicBezTo>
                <a:lnTo>
                  <a:pt x="223837" y="258808"/>
                </a:lnTo>
                <a:cubicBezTo>
                  <a:pt x="223837" y="252683"/>
                  <a:pt x="226016" y="246559"/>
                  <a:pt x="229647" y="242235"/>
                </a:cubicBezTo>
                <a:cubicBezTo>
                  <a:pt x="231462" y="240074"/>
                  <a:pt x="234367" y="239713"/>
                  <a:pt x="236183" y="241515"/>
                </a:cubicBezTo>
                <a:close/>
                <a:moveTo>
                  <a:pt x="12280" y="241515"/>
                </a:moveTo>
                <a:cubicBezTo>
                  <a:pt x="14447" y="242956"/>
                  <a:pt x="14808" y="245838"/>
                  <a:pt x="13002" y="248000"/>
                </a:cubicBezTo>
                <a:cubicBezTo>
                  <a:pt x="10835" y="250882"/>
                  <a:pt x="9029" y="254845"/>
                  <a:pt x="9029" y="258808"/>
                </a:cubicBezTo>
                <a:lnTo>
                  <a:pt x="9029" y="281866"/>
                </a:lnTo>
                <a:lnTo>
                  <a:pt x="59232" y="281866"/>
                </a:lnTo>
                <a:lnTo>
                  <a:pt x="59232" y="258808"/>
                </a:lnTo>
                <a:cubicBezTo>
                  <a:pt x="59232" y="254845"/>
                  <a:pt x="57788" y="250882"/>
                  <a:pt x="55259" y="248000"/>
                </a:cubicBezTo>
                <a:cubicBezTo>
                  <a:pt x="53454" y="245838"/>
                  <a:pt x="54176" y="242956"/>
                  <a:pt x="55982" y="241515"/>
                </a:cubicBezTo>
                <a:cubicBezTo>
                  <a:pt x="57788" y="239713"/>
                  <a:pt x="60677" y="240074"/>
                  <a:pt x="61761" y="242235"/>
                </a:cubicBezTo>
                <a:cubicBezTo>
                  <a:pt x="65734" y="246559"/>
                  <a:pt x="67901" y="252683"/>
                  <a:pt x="67901" y="258808"/>
                </a:cubicBezTo>
                <a:lnTo>
                  <a:pt x="67901" y="285830"/>
                </a:lnTo>
                <a:cubicBezTo>
                  <a:pt x="67901" y="288712"/>
                  <a:pt x="65734" y="290153"/>
                  <a:pt x="63566" y="290153"/>
                </a:cubicBezTo>
                <a:lnTo>
                  <a:pt x="4695" y="290153"/>
                </a:lnTo>
                <a:cubicBezTo>
                  <a:pt x="2528" y="290153"/>
                  <a:pt x="0" y="288712"/>
                  <a:pt x="0" y="285830"/>
                </a:cubicBezTo>
                <a:lnTo>
                  <a:pt x="0" y="258808"/>
                </a:lnTo>
                <a:cubicBezTo>
                  <a:pt x="0" y="252683"/>
                  <a:pt x="2528" y="246559"/>
                  <a:pt x="6140" y="242235"/>
                </a:cubicBezTo>
                <a:cubicBezTo>
                  <a:pt x="7946" y="240074"/>
                  <a:pt x="10835" y="239713"/>
                  <a:pt x="12280" y="241515"/>
                </a:cubicBezTo>
                <a:close/>
                <a:moveTo>
                  <a:pt x="256816" y="213690"/>
                </a:moveTo>
                <a:cubicBezTo>
                  <a:pt x="251065" y="213690"/>
                  <a:pt x="246752" y="217963"/>
                  <a:pt x="246752" y="223660"/>
                </a:cubicBezTo>
                <a:cubicBezTo>
                  <a:pt x="246752" y="229357"/>
                  <a:pt x="251065" y="233630"/>
                  <a:pt x="256816" y="233630"/>
                </a:cubicBezTo>
                <a:cubicBezTo>
                  <a:pt x="262926" y="233630"/>
                  <a:pt x="267599" y="229357"/>
                  <a:pt x="267599" y="223660"/>
                </a:cubicBezTo>
                <a:cubicBezTo>
                  <a:pt x="267599" y="217963"/>
                  <a:pt x="262926" y="213690"/>
                  <a:pt x="256816" y="213690"/>
                </a:cubicBezTo>
                <a:close/>
                <a:moveTo>
                  <a:pt x="34565" y="213690"/>
                </a:moveTo>
                <a:cubicBezTo>
                  <a:pt x="29174" y="213690"/>
                  <a:pt x="24501" y="217963"/>
                  <a:pt x="24501" y="223660"/>
                </a:cubicBezTo>
                <a:cubicBezTo>
                  <a:pt x="24501" y="229357"/>
                  <a:pt x="29174" y="233630"/>
                  <a:pt x="34565" y="233630"/>
                </a:cubicBezTo>
                <a:cubicBezTo>
                  <a:pt x="40316" y="233630"/>
                  <a:pt x="44629" y="229357"/>
                  <a:pt x="44629" y="223660"/>
                </a:cubicBezTo>
                <a:cubicBezTo>
                  <a:pt x="44629" y="217963"/>
                  <a:pt x="40316" y="213690"/>
                  <a:pt x="34565" y="213690"/>
                </a:cubicBezTo>
                <a:close/>
                <a:moveTo>
                  <a:pt x="256816" y="204788"/>
                </a:moveTo>
                <a:cubicBezTo>
                  <a:pt x="267599" y="204788"/>
                  <a:pt x="275866" y="213334"/>
                  <a:pt x="275866" y="223660"/>
                </a:cubicBezTo>
                <a:cubicBezTo>
                  <a:pt x="275866" y="234342"/>
                  <a:pt x="267599" y="242532"/>
                  <a:pt x="256816" y="242532"/>
                </a:cubicBezTo>
                <a:cubicBezTo>
                  <a:pt x="246752" y="242532"/>
                  <a:pt x="238125" y="234342"/>
                  <a:pt x="238125" y="223660"/>
                </a:cubicBezTo>
                <a:cubicBezTo>
                  <a:pt x="238125" y="213334"/>
                  <a:pt x="246752" y="204788"/>
                  <a:pt x="256816" y="204788"/>
                </a:cubicBezTo>
                <a:close/>
                <a:moveTo>
                  <a:pt x="34565" y="204788"/>
                </a:moveTo>
                <a:cubicBezTo>
                  <a:pt x="45348" y="204788"/>
                  <a:pt x="53615" y="213334"/>
                  <a:pt x="53615" y="223660"/>
                </a:cubicBezTo>
                <a:cubicBezTo>
                  <a:pt x="53615" y="234342"/>
                  <a:pt x="45348" y="242532"/>
                  <a:pt x="34565" y="242532"/>
                </a:cubicBezTo>
                <a:cubicBezTo>
                  <a:pt x="24142" y="242532"/>
                  <a:pt x="15875" y="234342"/>
                  <a:pt x="15875" y="223660"/>
                </a:cubicBezTo>
                <a:cubicBezTo>
                  <a:pt x="15875" y="213334"/>
                  <a:pt x="24142" y="204788"/>
                  <a:pt x="34565" y="204788"/>
                </a:cubicBezTo>
                <a:close/>
                <a:moveTo>
                  <a:pt x="188791" y="189157"/>
                </a:moveTo>
                <a:cubicBezTo>
                  <a:pt x="190622" y="187325"/>
                  <a:pt x="193553" y="187325"/>
                  <a:pt x="195385" y="189157"/>
                </a:cubicBezTo>
                <a:lnTo>
                  <a:pt x="228356" y="221762"/>
                </a:lnTo>
                <a:cubicBezTo>
                  <a:pt x="229821" y="223960"/>
                  <a:pt x="229821" y="226891"/>
                  <a:pt x="228356" y="228356"/>
                </a:cubicBezTo>
                <a:cubicBezTo>
                  <a:pt x="226890" y="229089"/>
                  <a:pt x="226157" y="229822"/>
                  <a:pt x="225058" y="229822"/>
                </a:cubicBezTo>
                <a:cubicBezTo>
                  <a:pt x="223593" y="229822"/>
                  <a:pt x="222860" y="229089"/>
                  <a:pt x="222128" y="228356"/>
                </a:cubicBezTo>
                <a:lnTo>
                  <a:pt x="188791" y="195751"/>
                </a:lnTo>
                <a:cubicBezTo>
                  <a:pt x="187325" y="193553"/>
                  <a:pt x="187325" y="190622"/>
                  <a:pt x="188791" y="189157"/>
                </a:cubicBezTo>
                <a:close/>
                <a:moveTo>
                  <a:pt x="96349" y="189157"/>
                </a:moveTo>
                <a:cubicBezTo>
                  <a:pt x="98180" y="187325"/>
                  <a:pt x="100745" y="187325"/>
                  <a:pt x="102577" y="189157"/>
                </a:cubicBezTo>
                <a:cubicBezTo>
                  <a:pt x="104408" y="190622"/>
                  <a:pt x="104408" y="193553"/>
                  <a:pt x="102577" y="195751"/>
                </a:cubicBezTo>
                <a:lnTo>
                  <a:pt x="69971" y="228356"/>
                </a:lnTo>
                <a:cubicBezTo>
                  <a:pt x="68872" y="229089"/>
                  <a:pt x="67773" y="229822"/>
                  <a:pt x="66674" y="229822"/>
                </a:cubicBezTo>
                <a:cubicBezTo>
                  <a:pt x="65575" y="229822"/>
                  <a:pt x="64476" y="229089"/>
                  <a:pt x="63744" y="228356"/>
                </a:cubicBezTo>
                <a:cubicBezTo>
                  <a:pt x="61912" y="226891"/>
                  <a:pt x="61912" y="223960"/>
                  <a:pt x="63744" y="221762"/>
                </a:cubicBezTo>
                <a:lnTo>
                  <a:pt x="96349" y="189157"/>
                </a:lnTo>
                <a:close/>
                <a:moveTo>
                  <a:pt x="123405" y="141862"/>
                </a:moveTo>
                <a:cubicBezTo>
                  <a:pt x="125572" y="142943"/>
                  <a:pt x="125572" y="145825"/>
                  <a:pt x="123766" y="147987"/>
                </a:cubicBezTo>
                <a:cubicBezTo>
                  <a:pt x="121599" y="150509"/>
                  <a:pt x="120154" y="154832"/>
                  <a:pt x="120154" y="158795"/>
                </a:cubicBezTo>
                <a:lnTo>
                  <a:pt x="120154" y="181493"/>
                </a:lnTo>
                <a:lnTo>
                  <a:pt x="169996" y="181493"/>
                </a:lnTo>
                <a:lnTo>
                  <a:pt x="169996" y="158795"/>
                </a:lnTo>
                <a:cubicBezTo>
                  <a:pt x="169996" y="154832"/>
                  <a:pt x="168913" y="150509"/>
                  <a:pt x="166023" y="147987"/>
                </a:cubicBezTo>
                <a:cubicBezTo>
                  <a:pt x="164217" y="145825"/>
                  <a:pt x="164940" y="142943"/>
                  <a:pt x="166746" y="141862"/>
                </a:cubicBezTo>
                <a:cubicBezTo>
                  <a:pt x="168552" y="140061"/>
                  <a:pt x="171802" y="140421"/>
                  <a:pt x="172886" y="142222"/>
                </a:cubicBezTo>
                <a:cubicBezTo>
                  <a:pt x="176498" y="146546"/>
                  <a:pt x="179026" y="152670"/>
                  <a:pt x="179026" y="158795"/>
                </a:cubicBezTo>
                <a:lnTo>
                  <a:pt x="179026" y="186177"/>
                </a:lnTo>
                <a:cubicBezTo>
                  <a:pt x="179026" y="188699"/>
                  <a:pt x="176859" y="190140"/>
                  <a:pt x="174691" y="190140"/>
                </a:cubicBezTo>
                <a:lnTo>
                  <a:pt x="115820" y="190140"/>
                </a:lnTo>
                <a:cubicBezTo>
                  <a:pt x="113292" y="190140"/>
                  <a:pt x="111125" y="188699"/>
                  <a:pt x="111125" y="186177"/>
                </a:cubicBezTo>
                <a:lnTo>
                  <a:pt x="111125" y="158795"/>
                </a:lnTo>
                <a:cubicBezTo>
                  <a:pt x="111125" y="152670"/>
                  <a:pt x="113292" y="146546"/>
                  <a:pt x="117265" y="142222"/>
                </a:cubicBezTo>
                <a:cubicBezTo>
                  <a:pt x="118709" y="140421"/>
                  <a:pt x="121599" y="139700"/>
                  <a:pt x="123405" y="141862"/>
                </a:cubicBezTo>
                <a:close/>
                <a:moveTo>
                  <a:pt x="145872" y="114990"/>
                </a:moveTo>
                <a:cubicBezTo>
                  <a:pt x="140175" y="114990"/>
                  <a:pt x="135902" y="119662"/>
                  <a:pt x="135902" y="125054"/>
                </a:cubicBezTo>
                <a:cubicBezTo>
                  <a:pt x="135902" y="130805"/>
                  <a:pt x="140175" y="135118"/>
                  <a:pt x="145872" y="135118"/>
                </a:cubicBezTo>
                <a:cubicBezTo>
                  <a:pt x="151569" y="135118"/>
                  <a:pt x="155842" y="130805"/>
                  <a:pt x="155842" y="125054"/>
                </a:cubicBezTo>
                <a:cubicBezTo>
                  <a:pt x="155842" y="119662"/>
                  <a:pt x="151569" y="114990"/>
                  <a:pt x="145872" y="114990"/>
                </a:cubicBezTo>
                <a:close/>
                <a:moveTo>
                  <a:pt x="145872" y="106363"/>
                </a:moveTo>
                <a:cubicBezTo>
                  <a:pt x="156554" y="106363"/>
                  <a:pt x="164744" y="114271"/>
                  <a:pt x="164744" y="125054"/>
                </a:cubicBezTo>
                <a:cubicBezTo>
                  <a:pt x="164744" y="135477"/>
                  <a:pt x="156554" y="144104"/>
                  <a:pt x="145872" y="144104"/>
                </a:cubicBezTo>
                <a:cubicBezTo>
                  <a:pt x="135546" y="144104"/>
                  <a:pt x="127000" y="135477"/>
                  <a:pt x="127000" y="125054"/>
                </a:cubicBezTo>
                <a:cubicBezTo>
                  <a:pt x="127000" y="114271"/>
                  <a:pt x="135546" y="106363"/>
                  <a:pt x="145872" y="106363"/>
                </a:cubicBezTo>
                <a:close/>
                <a:moveTo>
                  <a:pt x="256603" y="96838"/>
                </a:moveTo>
                <a:cubicBezTo>
                  <a:pt x="259270" y="96838"/>
                  <a:pt x="261556" y="98998"/>
                  <a:pt x="261556" y="101158"/>
                </a:cubicBezTo>
                <a:lnTo>
                  <a:pt x="261556" y="189355"/>
                </a:lnTo>
                <a:cubicBezTo>
                  <a:pt x="261556" y="191875"/>
                  <a:pt x="259270" y="193315"/>
                  <a:pt x="256603" y="193315"/>
                </a:cubicBezTo>
                <a:cubicBezTo>
                  <a:pt x="254317" y="193315"/>
                  <a:pt x="252412" y="191875"/>
                  <a:pt x="252412" y="189355"/>
                </a:cubicBezTo>
                <a:lnTo>
                  <a:pt x="252412" y="101158"/>
                </a:lnTo>
                <a:cubicBezTo>
                  <a:pt x="252412" y="98998"/>
                  <a:pt x="254317" y="96838"/>
                  <a:pt x="256603" y="96838"/>
                </a:cubicBezTo>
                <a:close/>
                <a:moveTo>
                  <a:pt x="34558" y="96838"/>
                </a:moveTo>
                <a:cubicBezTo>
                  <a:pt x="37122" y="96838"/>
                  <a:pt x="39320" y="98998"/>
                  <a:pt x="39320" y="101158"/>
                </a:cubicBezTo>
                <a:lnTo>
                  <a:pt x="39320" y="189355"/>
                </a:lnTo>
                <a:cubicBezTo>
                  <a:pt x="39320" y="191875"/>
                  <a:pt x="37122" y="193315"/>
                  <a:pt x="34558" y="193315"/>
                </a:cubicBezTo>
                <a:cubicBezTo>
                  <a:pt x="31993" y="193315"/>
                  <a:pt x="30162" y="191875"/>
                  <a:pt x="30162" y="189355"/>
                </a:cubicBezTo>
                <a:lnTo>
                  <a:pt x="30162" y="101158"/>
                </a:lnTo>
                <a:cubicBezTo>
                  <a:pt x="30162" y="98998"/>
                  <a:pt x="31993" y="96838"/>
                  <a:pt x="34558" y="96838"/>
                </a:cubicBezTo>
                <a:close/>
                <a:moveTo>
                  <a:pt x="204410" y="81201"/>
                </a:moveTo>
                <a:cubicBezTo>
                  <a:pt x="206218" y="79375"/>
                  <a:pt x="208387" y="79375"/>
                  <a:pt x="210556" y="81201"/>
                </a:cubicBezTo>
                <a:cubicBezTo>
                  <a:pt x="212364" y="82661"/>
                  <a:pt x="212364" y="85582"/>
                  <a:pt x="210556" y="87408"/>
                </a:cubicBezTo>
                <a:lnTo>
                  <a:pt x="184166" y="114063"/>
                </a:lnTo>
                <a:cubicBezTo>
                  <a:pt x="183081" y="114793"/>
                  <a:pt x="181996" y="115523"/>
                  <a:pt x="180912" y="115523"/>
                </a:cubicBezTo>
                <a:cubicBezTo>
                  <a:pt x="179466" y="115523"/>
                  <a:pt x="178743" y="114793"/>
                  <a:pt x="177297" y="114063"/>
                </a:cubicBezTo>
                <a:cubicBezTo>
                  <a:pt x="176212" y="112602"/>
                  <a:pt x="176212" y="109681"/>
                  <a:pt x="177297" y="107855"/>
                </a:cubicBezTo>
                <a:lnTo>
                  <a:pt x="204410" y="81201"/>
                </a:lnTo>
                <a:close/>
                <a:moveTo>
                  <a:pt x="80835" y="81201"/>
                </a:moveTo>
                <a:cubicBezTo>
                  <a:pt x="82661" y="79375"/>
                  <a:pt x="85947" y="79375"/>
                  <a:pt x="87042" y="81201"/>
                </a:cubicBezTo>
                <a:lnTo>
                  <a:pt x="114061" y="107855"/>
                </a:lnTo>
                <a:cubicBezTo>
                  <a:pt x="115522" y="109681"/>
                  <a:pt x="115522" y="112602"/>
                  <a:pt x="114061" y="114063"/>
                </a:cubicBezTo>
                <a:cubicBezTo>
                  <a:pt x="113331" y="114793"/>
                  <a:pt x="111870" y="115523"/>
                  <a:pt x="111140" y="115523"/>
                </a:cubicBezTo>
                <a:cubicBezTo>
                  <a:pt x="109680" y="115523"/>
                  <a:pt x="108584" y="114793"/>
                  <a:pt x="107854" y="114063"/>
                </a:cubicBezTo>
                <a:lnTo>
                  <a:pt x="80835" y="87408"/>
                </a:lnTo>
                <a:cubicBezTo>
                  <a:pt x="79375" y="85582"/>
                  <a:pt x="79375" y="82661"/>
                  <a:pt x="80835" y="81201"/>
                </a:cubicBezTo>
                <a:close/>
                <a:moveTo>
                  <a:pt x="83671" y="38100"/>
                </a:moveTo>
                <a:lnTo>
                  <a:pt x="206125" y="38100"/>
                </a:lnTo>
                <a:cubicBezTo>
                  <a:pt x="208631" y="38100"/>
                  <a:pt x="210779" y="40386"/>
                  <a:pt x="210779" y="42672"/>
                </a:cubicBezTo>
                <a:cubicBezTo>
                  <a:pt x="210779" y="45339"/>
                  <a:pt x="208631" y="47244"/>
                  <a:pt x="206125" y="47244"/>
                </a:cubicBezTo>
                <a:lnTo>
                  <a:pt x="83671" y="47244"/>
                </a:lnTo>
                <a:cubicBezTo>
                  <a:pt x="81523" y="47244"/>
                  <a:pt x="79375" y="45339"/>
                  <a:pt x="79375" y="42672"/>
                </a:cubicBezTo>
                <a:cubicBezTo>
                  <a:pt x="79375" y="40386"/>
                  <a:pt x="81523" y="38100"/>
                  <a:pt x="83671" y="38100"/>
                </a:cubicBezTo>
                <a:close/>
                <a:moveTo>
                  <a:pt x="236183" y="36366"/>
                </a:moveTo>
                <a:cubicBezTo>
                  <a:pt x="237998" y="38167"/>
                  <a:pt x="238361" y="41050"/>
                  <a:pt x="236546" y="42491"/>
                </a:cubicBezTo>
                <a:cubicBezTo>
                  <a:pt x="233641" y="45733"/>
                  <a:pt x="232552" y="50057"/>
                  <a:pt x="232552" y="54020"/>
                </a:cubicBezTo>
                <a:lnTo>
                  <a:pt x="232552" y="76718"/>
                </a:lnTo>
                <a:lnTo>
                  <a:pt x="283023" y="76718"/>
                </a:lnTo>
                <a:lnTo>
                  <a:pt x="283023" y="54020"/>
                </a:lnTo>
                <a:cubicBezTo>
                  <a:pt x="283023" y="50057"/>
                  <a:pt x="281570" y="45733"/>
                  <a:pt x="279029" y="42491"/>
                </a:cubicBezTo>
                <a:cubicBezTo>
                  <a:pt x="277213" y="41050"/>
                  <a:pt x="277939" y="38167"/>
                  <a:pt x="279392" y="36366"/>
                </a:cubicBezTo>
                <a:cubicBezTo>
                  <a:pt x="281570" y="34925"/>
                  <a:pt x="284475" y="35285"/>
                  <a:pt x="285928" y="37447"/>
                </a:cubicBezTo>
                <a:cubicBezTo>
                  <a:pt x="289559" y="41770"/>
                  <a:pt x="291737" y="47895"/>
                  <a:pt x="291737" y="54020"/>
                </a:cubicBezTo>
                <a:lnTo>
                  <a:pt x="291737" y="81042"/>
                </a:lnTo>
                <a:cubicBezTo>
                  <a:pt x="291737" y="83924"/>
                  <a:pt x="289922" y="85365"/>
                  <a:pt x="287743" y="85365"/>
                </a:cubicBezTo>
                <a:lnTo>
                  <a:pt x="228194" y="85365"/>
                </a:lnTo>
                <a:cubicBezTo>
                  <a:pt x="226016" y="85365"/>
                  <a:pt x="223837" y="83924"/>
                  <a:pt x="223837" y="81042"/>
                </a:cubicBezTo>
                <a:lnTo>
                  <a:pt x="223837" y="54020"/>
                </a:lnTo>
                <a:cubicBezTo>
                  <a:pt x="223837" y="47895"/>
                  <a:pt x="226016" y="41770"/>
                  <a:pt x="229647" y="37447"/>
                </a:cubicBezTo>
                <a:cubicBezTo>
                  <a:pt x="231462" y="35285"/>
                  <a:pt x="234367" y="34925"/>
                  <a:pt x="236183" y="36366"/>
                </a:cubicBezTo>
                <a:close/>
                <a:moveTo>
                  <a:pt x="12280" y="36366"/>
                </a:moveTo>
                <a:cubicBezTo>
                  <a:pt x="14447" y="38167"/>
                  <a:pt x="14808" y="41050"/>
                  <a:pt x="13002" y="42491"/>
                </a:cubicBezTo>
                <a:cubicBezTo>
                  <a:pt x="10835" y="45733"/>
                  <a:pt x="9029" y="50057"/>
                  <a:pt x="9029" y="54020"/>
                </a:cubicBezTo>
                <a:lnTo>
                  <a:pt x="9029" y="76718"/>
                </a:lnTo>
                <a:lnTo>
                  <a:pt x="58871" y="76718"/>
                </a:lnTo>
                <a:lnTo>
                  <a:pt x="58871" y="54020"/>
                </a:lnTo>
                <a:cubicBezTo>
                  <a:pt x="58871" y="50057"/>
                  <a:pt x="57788" y="45733"/>
                  <a:pt x="55259" y="42491"/>
                </a:cubicBezTo>
                <a:cubicBezTo>
                  <a:pt x="53454" y="41050"/>
                  <a:pt x="54176" y="38167"/>
                  <a:pt x="55982" y="36366"/>
                </a:cubicBezTo>
                <a:cubicBezTo>
                  <a:pt x="57788" y="34925"/>
                  <a:pt x="60677" y="35285"/>
                  <a:pt x="61761" y="37447"/>
                </a:cubicBezTo>
                <a:cubicBezTo>
                  <a:pt x="65734" y="41770"/>
                  <a:pt x="67901" y="47895"/>
                  <a:pt x="67901" y="54020"/>
                </a:cubicBezTo>
                <a:lnTo>
                  <a:pt x="67901" y="81042"/>
                </a:lnTo>
                <a:cubicBezTo>
                  <a:pt x="67901" y="83924"/>
                  <a:pt x="65734" y="85365"/>
                  <a:pt x="63566" y="85365"/>
                </a:cubicBezTo>
                <a:lnTo>
                  <a:pt x="4695" y="85365"/>
                </a:lnTo>
                <a:cubicBezTo>
                  <a:pt x="2528" y="85365"/>
                  <a:pt x="0" y="83924"/>
                  <a:pt x="0" y="81042"/>
                </a:cubicBezTo>
                <a:lnTo>
                  <a:pt x="0" y="54020"/>
                </a:lnTo>
                <a:cubicBezTo>
                  <a:pt x="0" y="47895"/>
                  <a:pt x="2528" y="41770"/>
                  <a:pt x="6140" y="37447"/>
                </a:cubicBezTo>
                <a:cubicBezTo>
                  <a:pt x="7946" y="35285"/>
                  <a:pt x="10835" y="34925"/>
                  <a:pt x="12280" y="36366"/>
                </a:cubicBezTo>
                <a:close/>
                <a:moveTo>
                  <a:pt x="256816" y="8902"/>
                </a:moveTo>
                <a:cubicBezTo>
                  <a:pt x="251065" y="8902"/>
                  <a:pt x="246752" y="13175"/>
                  <a:pt x="246752" y="18872"/>
                </a:cubicBezTo>
                <a:cubicBezTo>
                  <a:pt x="246752" y="24569"/>
                  <a:pt x="251065" y="29198"/>
                  <a:pt x="256816" y="29198"/>
                </a:cubicBezTo>
                <a:cubicBezTo>
                  <a:pt x="262926" y="29198"/>
                  <a:pt x="267599" y="24569"/>
                  <a:pt x="267599" y="18872"/>
                </a:cubicBezTo>
                <a:cubicBezTo>
                  <a:pt x="267599" y="13175"/>
                  <a:pt x="262926" y="8902"/>
                  <a:pt x="256816" y="8902"/>
                </a:cubicBezTo>
                <a:close/>
                <a:moveTo>
                  <a:pt x="34565" y="8902"/>
                </a:moveTo>
                <a:cubicBezTo>
                  <a:pt x="29174" y="8902"/>
                  <a:pt x="24501" y="13175"/>
                  <a:pt x="24501" y="18872"/>
                </a:cubicBezTo>
                <a:cubicBezTo>
                  <a:pt x="24501" y="24569"/>
                  <a:pt x="29174" y="29198"/>
                  <a:pt x="34565" y="29198"/>
                </a:cubicBezTo>
                <a:cubicBezTo>
                  <a:pt x="40316" y="29198"/>
                  <a:pt x="44629" y="24569"/>
                  <a:pt x="44629" y="18872"/>
                </a:cubicBezTo>
                <a:cubicBezTo>
                  <a:pt x="44629" y="13175"/>
                  <a:pt x="40316" y="8902"/>
                  <a:pt x="34565" y="8902"/>
                </a:cubicBezTo>
                <a:close/>
                <a:moveTo>
                  <a:pt x="256816" y="0"/>
                </a:moveTo>
                <a:cubicBezTo>
                  <a:pt x="267599" y="0"/>
                  <a:pt x="275866" y="8189"/>
                  <a:pt x="275866" y="18872"/>
                </a:cubicBezTo>
                <a:cubicBezTo>
                  <a:pt x="275866" y="29198"/>
                  <a:pt x="267599" y="37744"/>
                  <a:pt x="256816" y="37744"/>
                </a:cubicBezTo>
                <a:cubicBezTo>
                  <a:pt x="246752" y="37744"/>
                  <a:pt x="238125" y="29198"/>
                  <a:pt x="238125" y="18872"/>
                </a:cubicBezTo>
                <a:cubicBezTo>
                  <a:pt x="238125" y="8189"/>
                  <a:pt x="246752" y="0"/>
                  <a:pt x="256816" y="0"/>
                </a:cubicBezTo>
                <a:close/>
                <a:moveTo>
                  <a:pt x="34565" y="0"/>
                </a:moveTo>
                <a:cubicBezTo>
                  <a:pt x="45348" y="0"/>
                  <a:pt x="53615" y="8189"/>
                  <a:pt x="53615" y="18872"/>
                </a:cubicBezTo>
                <a:cubicBezTo>
                  <a:pt x="53615" y="29198"/>
                  <a:pt x="45348" y="37744"/>
                  <a:pt x="34565" y="37744"/>
                </a:cubicBezTo>
                <a:cubicBezTo>
                  <a:pt x="24142" y="37744"/>
                  <a:pt x="15875" y="29198"/>
                  <a:pt x="15875" y="18872"/>
                </a:cubicBezTo>
                <a:cubicBezTo>
                  <a:pt x="15875" y="8189"/>
                  <a:pt x="24142" y="0"/>
                  <a:pt x="34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18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57EACFA-2A75-4231-B1AF-1E65730E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Obiettivi di miglioramento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17E7C82-4150-407D-BF7B-5EB481281E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064069"/>
              </p:ext>
            </p:extLst>
          </p:nvPr>
        </p:nvGraphicFramePr>
        <p:xfrm>
          <a:off x="731520" y="2737819"/>
          <a:ext cx="10705737" cy="3404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0653">
                  <a:extLst>
                    <a:ext uri="{9D8B030D-6E8A-4147-A177-3AD203B41FA5}">
                      <a16:colId xmlns:a16="http://schemas.microsoft.com/office/drawing/2014/main" val="1714187652"/>
                    </a:ext>
                  </a:extLst>
                </a:gridCol>
                <a:gridCol w="4361386">
                  <a:extLst>
                    <a:ext uri="{9D8B030D-6E8A-4147-A177-3AD203B41FA5}">
                      <a16:colId xmlns:a16="http://schemas.microsoft.com/office/drawing/2014/main" val="3264941652"/>
                    </a:ext>
                  </a:extLst>
                </a:gridCol>
                <a:gridCol w="2633698">
                  <a:extLst>
                    <a:ext uri="{9D8B030D-6E8A-4147-A177-3AD203B41FA5}">
                      <a16:colId xmlns:a16="http://schemas.microsoft.com/office/drawing/2014/main" val="148747599"/>
                    </a:ext>
                  </a:extLst>
                </a:gridCol>
              </a:tblGrid>
              <a:tr h="3653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>
                          <a:effectLst/>
                        </a:rPr>
                        <a:t>Obiettivo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Azione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600" dirty="0">
                          <a:effectLst/>
                        </a:rPr>
                        <a:t>Target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601" marR="62601" marT="16809" marB="16809" anchor="ctr"/>
                </a:tc>
                <a:extLst>
                  <a:ext uri="{0D108BD9-81ED-4DB2-BD59-A6C34878D82A}">
                    <a16:rowId xmlns:a16="http://schemas.microsoft.com/office/drawing/2014/main" val="444578262"/>
                  </a:ext>
                </a:extLst>
              </a:tr>
              <a:tr h="11136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/>
                      </a:pPr>
                      <a:r>
                        <a:rPr lang="it-IT" sz="1400" b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Comunicazione “sostenibile” con gli stakeholder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0" kern="100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Definizione di un nuovo processo di condivisione dei documenti tramite specifici file server al fine di limitare l’impiego di allegati nelle comunicazioni via mail</a:t>
                      </a:r>
                      <a:endParaRPr lang="it-IT" sz="1800" b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400" b="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Entro fine 2021</a:t>
                      </a:r>
                      <a:endParaRPr lang="it-IT" sz="1800" b="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extLst>
                  <a:ext uri="{0D108BD9-81ED-4DB2-BD59-A6C34878D82A}">
                    <a16:rowId xmlns:a16="http://schemas.microsoft.com/office/drawing/2014/main" val="242100123"/>
                  </a:ext>
                </a:extLst>
              </a:tr>
              <a:tr h="192539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chemeClr val="bg1"/>
                        </a:buClr>
                        <a:buSzPts val="800"/>
                        <a:buFont typeface="+mj-lt"/>
                        <a:buAutoNum type="arabicPeriod" startAt="2"/>
                      </a:pPr>
                      <a:r>
                        <a:rPr lang="it-IT" sz="1400" b="1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Diffondere la cultura del risparmio energetico, specialmente nelle nuove generazioni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solidFill>
                            <a:srgbClr val="595959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Valorizzazione delle preziose competenze interne sviluppate dal personale CET per: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Font typeface="Calibri" panose="020F0502020204030204" pitchFamily="34" charset="0"/>
                        <a:buChar char="-"/>
                      </a:pPr>
                      <a:r>
                        <a:rPr lang="it-IT" sz="14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diffondere un’adeguata cultura della sostenibilità in tutti i propri stakeholder</a:t>
                      </a:r>
                      <a:endParaRPr lang="it-IT" sz="18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it-IT" sz="14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divulgare le pratiche amministrative più corrette per semplificare gli iter amministrativi connessi al proprio ambito di operatività </a:t>
                      </a:r>
                      <a:endParaRPr lang="it-IT" sz="1800" kern="1000" dirty="0">
                        <a:solidFill>
                          <a:srgbClr val="404040"/>
                        </a:solidFill>
                        <a:effectLst/>
                        <a:latin typeface="Segoe UI" panose="020B0502040204020203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2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Organizzazione di n. 5 interventi formativi curati dai responsabili CET presso istituti scolastici della Regione Toscana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it-IT" sz="1200" kern="1000" dirty="0">
                          <a:solidFill>
                            <a:srgbClr val="404040"/>
                          </a:solidFill>
                          <a:effectLst/>
                          <a:latin typeface="Segoe UI" panose="020B0502040204020203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Organizzazione di un evento informativo/di sensibilizzazione aperto a tutta la propria comunità di riferimento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8415" marB="18415" anchor="ctr"/>
                </a:tc>
                <a:extLst>
                  <a:ext uri="{0D108BD9-81ED-4DB2-BD59-A6C34878D82A}">
                    <a16:rowId xmlns:a16="http://schemas.microsoft.com/office/drawing/2014/main" val="2204161441"/>
                  </a:ext>
                </a:extLst>
              </a:tr>
            </a:tbl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5102B7D4-5193-491C-BD63-E84E6D800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980" y="694163"/>
            <a:ext cx="935600" cy="139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51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D9D8EF1-2F39-4739-9A05-91E477010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022" y="278535"/>
            <a:ext cx="10477921" cy="1033669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rgbClr val="FFFFFF"/>
                </a:solidFill>
              </a:rPr>
              <a:t>La Società Consortile Energia Toscana </a:t>
            </a:r>
            <a:r>
              <a:rPr lang="it-IT" sz="3200" dirty="0">
                <a:solidFill>
                  <a:srgbClr val="FFFFFF"/>
                </a:solidFill>
              </a:rPr>
              <a:t>(CET </a:t>
            </a:r>
            <a:r>
              <a:rPr lang="it-IT" sz="3200" dirty="0" err="1">
                <a:solidFill>
                  <a:srgbClr val="FFFFFF"/>
                </a:solidFill>
              </a:rPr>
              <a:t>S.c.r.l</a:t>
            </a:r>
            <a:r>
              <a:rPr lang="it-IT" sz="3200" dirty="0">
                <a:solidFill>
                  <a:srgbClr val="FFFFFF"/>
                </a:solidFill>
              </a:rPr>
              <a:t>.)</a:t>
            </a:r>
            <a:endParaRPr lang="it-IT" sz="4000" dirty="0">
              <a:solidFill>
                <a:srgbClr val="FFFFFF"/>
              </a:solidFill>
            </a:endParaRPr>
          </a:p>
        </p:txBody>
      </p:sp>
      <p:graphicFrame>
        <p:nvGraphicFramePr>
          <p:cNvPr id="18" name="Segnaposto contenuto 2">
            <a:extLst>
              <a:ext uri="{FF2B5EF4-FFF2-40B4-BE49-F238E27FC236}">
                <a16:creationId xmlns:a16="http://schemas.microsoft.com/office/drawing/2014/main" id="{4F1C2ACD-D317-4915-9319-9C30C42215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1992560"/>
              </p:ext>
            </p:extLst>
          </p:nvPr>
        </p:nvGraphicFramePr>
        <p:xfrm>
          <a:off x="1371599" y="2318197"/>
          <a:ext cx="9724031" cy="3683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541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8D6E73A-0AA2-4714-B5C7-B45481EB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730" y="207554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Mission 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Valori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815A2B-8460-4EA2-AB47-58BBCC0DDE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8730" y="1966293"/>
            <a:ext cx="9574538" cy="4452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6538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FAA0E22-24BA-4074-887A-163030BA3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it-IT" sz="4000">
                <a:solidFill>
                  <a:srgbClr val="FFFFFF"/>
                </a:solidFill>
              </a:rPr>
              <a:t>Aree di attività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AE4B4F87-0A1F-4422-8792-129284C13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140675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7131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D518FAE-37C3-4FA7-BA9C-BFF3BBE69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5490971"/>
            <a:ext cx="696207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Organizzazione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5648B4F-4D12-4F3D-BFCF-39123D07B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320" y="390832"/>
            <a:ext cx="8033978" cy="451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91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8D6E73A-0AA2-4714-B5C7-B45481EB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730" y="207554"/>
            <a:ext cx="7063721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Performance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economico-finanziarie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7A9A09D4-5CE7-477D-A366-B3FB4C682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228876"/>
              </p:ext>
            </p:extLst>
          </p:nvPr>
        </p:nvGraphicFramePr>
        <p:xfrm>
          <a:off x="253999" y="2308740"/>
          <a:ext cx="11616268" cy="1881570"/>
        </p:xfrm>
        <a:graphic>
          <a:graphicData uri="http://schemas.openxmlformats.org/drawingml/2006/table">
            <a:tbl>
              <a:tblPr firstRow="1" firstCol="1" bandRow="1"/>
              <a:tblGrid>
                <a:gridCol w="5387623">
                  <a:extLst>
                    <a:ext uri="{9D8B030D-6E8A-4147-A177-3AD203B41FA5}">
                      <a16:colId xmlns:a16="http://schemas.microsoft.com/office/drawing/2014/main" val="1177206199"/>
                    </a:ext>
                  </a:extLst>
                </a:gridCol>
                <a:gridCol w="1096576">
                  <a:extLst>
                    <a:ext uri="{9D8B030D-6E8A-4147-A177-3AD203B41FA5}">
                      <a16:colId xmlns:a16="http://schemas.microsoft.com/office/drawing/2014/main" val="2756874113"/>
                    </a:ext>
                  </a:extLst>
                </a:gridCol>
                <a:gridCol w="1096576">
                  <a:extLst>
                    <a:ext uri="{9D8B030D-6E8A-4147-A177-3AD203B41FA5}">
                      <a16:colId xmlns:a16="http://schemas.microsoft.com/office/drawing/2014/main" val="1205460313"/>
                    </a:ext>
                  </a:extLst>
                </a:gridCol>
                <a:gridCol w="1096576">
                  <a:extLst>
                    <a:ext uri="{9D8B030D-6E8A-4147-A177-3AD203B41FA5}">
                      <a16:colId xmlns:a16="http://schemas.microsoft.com/office/drawing/2014/main" val="3116153370"/>
                    </a:ext>
                  </a:extLst>
                </a:gridCol>
                <a:gridCol w="1096576">
                  <a:extLst>
                    <a:ext uri="{9D8B030D-6E8A-4147-A177-3AD203B41FA5}">
                      <a16:colId xmlns:a16="http://schemas.microsoft.com/office/drawing/2014/main" val="261366950"/>
                    </a:ext>
                  </a:extLst>
                </a:gridCol>
                <a:gridCol w="1096576">
                  <a:extLst>
                    <a:ext uri="{9D8B030D-6E8A-4147-A177-3AD203B41FA5}">
                      <a16:colId xmlns:a16="http://schemas.microsoft.com/office/drawing/2014/main" val="124922130"/>
                    </a:ext>
                  </a:extLst>
                </a:gridCol>
                <a:gridCol w="745765">
                  <a:extLst>
                    <a:ext uri="{9D8B030D-6E8A-4147-A177-3AD203B41FA5}">
                      <a16:colId xmlns:a16="http://schemas.microsoft.com/office/drawing/2014/main" val="3437282460"/>
                    </a:ext>
                  </a:extLst>
                </a:gridCol>
              </a:tblGrid>
              <a:tr h="16764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Stakeholder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ESERCIZI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497549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2018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2019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2020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908048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€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€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%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€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%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998797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Risorse umane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484.284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74,1%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542.140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77,6%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589.140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76,1%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266680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Stato, Enti ed Istituzioni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53.744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8,2%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48.560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6,9%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54.000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7,0%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983524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Finanziatori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-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838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0,1%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2.500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0,3%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003097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Consorzio Energia Toscana SCRL</a:t>
                      </a:r>
                      <a:endParaRPr lang="it-IT" sz="16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115.637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17,7%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107.172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15,3%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128.895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16,6%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515983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TOTALE Valore Aggiunto</a:t>
                      </a:r>
                      <a:endParaRPr lang="it-IT" sz="16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653.665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100%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698.710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100%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774.535</a:t>
                      </a:r>
                      <a:endParaRPr lang="it-IT" sz="18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100,0%</a:t>
                      </a:r>
                      <a:endParaRPr lang="it-IT" sz="18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770379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78630F9B-6F84-43DC-B320-D57102207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999" y="1909039"/>
            <a:ext cx="105156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Segoe UI" panose="020B0502040204020203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Distribuzione del Valore aggiunto globale CET (2018-2020)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CAABAB39-E53F-4B33-B7A0-8F9523DDF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896510"/>
              </p:ext>
            </p:extLst>
          </p:nvPr>
        </p:nvGraphicFramePr>
        <p:xfrm>
          <a:off x="2538104" y="4696939"/>
          <a:ext cx="7115792" cy="1654431"/>
        </p:xfrm>
        <a:graphic>
          <a:graphicData uri="http://schemas.openxmlformats.org/drawingml/2006/table">
            <a:tbl>
              <a:tblPr firstRow="1" firstCol="1" bandRow="1"/>
              <a:tblGrid>
                <a:gridCol w="2250759">
                  <a:extLst>
                    <a:ext uri="{9D8B030D-6E8A-4147-A177-3AD203B41FA5}">
                      <a16:colId xmlns:a16="http://schemas.microsoft.com/office/drawing/2014/main" val="4070442981"/>
                    </a:ext>
                  </a:extLst>
                </a:gridCol>
                <a:gridCol w="972401">
                  <a:extLst>
                    <a:ext uri="{9D8B030D-6E8A-4147-A177-3AD203B41FA5}">
                      <a16:colId xmlns:a16="http://schemas.microsoft.com/office/drawing/2014/main" val="1470010871"/>
                    </a:ext>
                  </a:extLst>
                </a:gridCol>
                <a:gridCol w="973158">
                  <a:extLst>
                    <a:ext uri="{9D8B030D-6E8A-4147-A177-3AD203B41FA5}">
                      <a16:colId xmlns:a16="http://schemas.microsoft.com/office/drawing/2014/main" val="4044874540"/>
                    </a:ext>
                  </a:extLst>
                </a:gridCol>
                <a:gridCol w="973158">
                  <a:extLst>
                    <a:ext uri="{9D8B030D-6E8A-4147-A177-3AD203B41FA5}">
                      <a16:colId xmlns:a16="http://schemas.microsoft.com/office/drawing/2014/main" val="2083041173"/>
                    </a:ext>
                  </a:extLst>
                </a:gridCol>
                <a:gridCol w="973158">
                  <a:extLst>
                    <a:ext uri="{9D8B030D-6E8A-4147-A177-3AD203B41FA5}">
                      <a16:colId xmlns:a16="http://schemas.microsoft.com/office/drawing/2014/main" val="1054381739"/>
                    </a:ext>
                  </a:extLst>
                </a:gridCol>
                <a:gridCol w="973158">
                  <a:extLst>
                    <a:ext uri="{9D8B030D-6E8A-4147-A177-3AD203B41FA5}">
                      <a16:colId xmlns:a16="http://schemas.microsoft.com/office/drawing/2014/main" val="2282119703"/>
                    </a:ext>
                  </a:extLst>
                </a:gridCol>
              </a:tblGrid>
              <a:tr h="19658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Ricavi per attività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2018 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840286"/>
                  </a:ext>
                </a:extLst>
              </a:tr>
              <a:tr h="18185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€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€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∆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€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∆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276325"/>
                  </a:ext>
                </a:extLst>
              </a:tr>
              <a:tr h="421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Stazione Appaltante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1.581.216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1.451.314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-8,2%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2.260.739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+55,8%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709362"/>
                  </a:ext>
                </a:extLst>
              </a:tr>
              <a:tr h="421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Assistenza al RUP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13.917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27.344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+96,4%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48.641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+77,9%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649115"/>
                  </a:ext>
                </a:extLst>
              </a:tr>
              <a:tr h="421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Consulenza tecnica agli Enti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249.527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197.739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-20,7%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129.696</a:t>
                      </a:r>
                      <a:endParaRPr lang="it-IT" sz="120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Segoe UI" panose="020B0502040204020203" pitchFamily="34" charset="0"/>
                          <a:cs typeface="Times New Roman" panose="02020603050405020304" pitchFamily="18" charset="0"/>
                        </a:rPr>
                        <a:t>-34,4%</a:t>
                      </a:r>
                      <a:endParaRPr lang="it-IT" sz="1200" dirty="0">
                        <a:solidFill>
                          <a:srgbClr val="595959"/>
                        </a:solidFill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879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640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4CB30A3-73C7-4E04-A7ED-073B9F3DC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Linee strategiche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41FF666-2472-429D-A3BD-99F258C54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67" y="643466"/>
            <a:ext cx="5286397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1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3151</Words>
  <Application>Microsoft Office PowerPoint</Application>
  <PresentationFormat>Widescreen</PresentationFormat>
  <Paragraphs>524</Paragraphs>
  <Slides>30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45" baseType="lpstr">
      <vt:lpstr>Arial</vt:lpstr>
      <vt:lpstr>Calibri</vt:lpstr>
      <vt:lpstr>Calibri Light</vt:lpstr>
      <vt:lpstr>Fira Sans Light</vt:lpstr>
      <vt:lpstr>Lato Light</vt:lpstr>
      <vt:lpstr>Montserrat</vt:lpstr>
      <vt:lpstr>Montserrat Light</vt:lpstr>
      <vt:lpstr>Noto Sans</vt:lpstr>
      <vt:lpstr>Noto Sans ExtraLight</vt:lpstr>
      <vt:lpstr>Playfair Display</vt:lpstr>
      <vt:lpstr>Poppins</vt:lpstr>
      <vt:lpstr>Poppins Light</vt:lpstr>
      <vt:lpstr>Segoe UI</vt:lpstr>
      <vt:lpstr>Wingdings</vt:lpstr>
      <vt:lpstr>Tema di Office</vt:lpstr>
      <vt:lpstr>Bilancio di Sostenibilità 28 giugno 2021</vt:lpstr>
      <vt:lpstr>Bilancio di sostenibilità</vt:lpstr>
      <vt:lpstr>Presentazione standard di PowerPoint</vt:lpstr>
      <vt:lpstr>La Società Consortile Energia Toscana (CET S.c.r.l.)</vt:lpstr>
      <vt:lpstr>Mission e Valori</vt:lpstr>
      <vt:lpstr>Aree di attività</vt:lpstr>
      <vt:lpstr>Organizzazione</vt:lpstr>
      <vt:lpstr>Performance economico-finanziarie</vt:lpstr>
      <vt:lpstr>Linee strategiche</vt:lpstr>
      <vt:lpstr>Mappa degli Stakeholder</vt:lpstr>
      <vt:lpstr>Presentazione standard di PowerPoint</vt:lpstr>
      <vt:lpstr>Presentazione standard di PowerPoint</vt:lpstr>
      <vt:lpstr>Il processo di redazione del Bilancio di Sostenibilità di CET</vt:lpstr>
      <vt:lpstr>Presentazione standard di PowerPoint</vt:lpstr>
      <vt:lpstr>Persone nell’organizzazione</vt:lpstr>
      <vt:lpstr>La Governance</vt:lpstr>
      <vt:lpstr>Il personale</vt:lpstr>
      <vt:lpstr>Obiettivi di miglioramento</vt:lpstr>
      <vt:lpstr>“Clienti”</vt:lpstr>
      <vt:lpstr>+ Clienti (Gare attive di CET)</vt:lpstr>
      <vt:lpstr>+ Servizi (Attività di CET)</vt:lpstr>
      <vt:lpstr>+ Risparmi</vt:lpstr>
      <vt:lpstr>+ Fiducia</vt:lpstr>
      <vt:lpstr>Obiettivi di miglioramento</vt:lpstr>
      <vt:lpstr>“Partners”</vt:lpstr>
      <vt:lpstr>Fornitori</vt:lpstr>
      <vt:lpstr>Obiettivi di miglioramento</vt:lpstr>
      <vt:lpstr>Ambiente e Territorio</vt:lpstr>
      <vt:lpstr>Seminari</vt:lpstr>
      <vt:lpstr>Obiettivi di miglioramento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Bilancio di Sostenibilità</dc:title>
  <dc:creator>Maria Pia Maraghini</dc:creator>
  <cp:lastModifiedBy>Maria Pia Maraghini</cp:lastModifiedBy>
  <cp:revision>53</cp:revision>
  <dcterms:created xsi:type="dcterms:W3CDTF">2021-06-27T06:38:04Z</dcterms:created>
  <dcterms:modified xsi:type="dcterms:W3CDTF">2021-06-27T22:05:19Z</dcterms:modified>
</cp:coreProperties>
</file>