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7" r:id="rId12"/>
    <p:sldId id="274" r:id="rId13"/>
    <p:sldId id="268" r:id="rId14"/>
    <p:sldId id="269" r:id="rId15"/>
    <p:sldId id="270" r:id="rId16"/>
    <p:sldId id="275"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0" d="100"/>
          <a:sy n="70" d="100"/>
        </p:scale>
        <p:origin x="536"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it-IT"/>
        </a:p>
      </c:txPr>
    </c:title>
    <c:autoTitleDeleted val="0"/>
    <c:plotArea>
      <c:layout/>
      <c:pieChart>
        <c:varyColors val="1"/>
        <c:ser>
          <c:idx val="0"/>
          <c:order val="0"/>
          <c:tx>
            <c:strRef>
              <c:f>Foglio1!$B$1</c:f>
              <c:strCache>
                <c:ptCount val="1"/>
                <c:pt idx="0">
                  <c:v>N° Enti Associati</c:v>
                </c:pt>
              </c:strCache>
            </c:strRef>
          </c:tx>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Pt>
            <c:idx val="4"/>
            <c:bubble3D val="0"/>
            <c:spPr>
              <a:solidFill>
                <a:schemeClr val="accent5"/>
              </a:solidFill>
              <a:ln>
                <a:noFill/>
              </a:ln>
              <a:effectLst>
                <a:outerShdw blurRad="63500" sx="102000" sy="102000" algn="ctr" rotWithShape="0">
                  <a:prstClr val="black">
                    <a:alpha val="20000"/>
                  </a:prstClr>
                </a:outerShdw>
              </a:effectLst>
            </c:spPr>
          </c:dPt>
          <c:dPt>
            <c:idx val="5"/>
            <c:bubble3D val="0"/>
            <c:spPr>
              <a:solidFill>
                <a:schemeClr val="accent6"/>
              </a:solidFill>
              <a:ln>
                <a:noFill/>
              </a:ln>
              <a:effectLst>
                <a:outerShdw blurRad="63500" sx="102000" sy="102000" algn="ctr" rotWithShape="0">
                  <a:prstClr val="black">
                    <a:alpha val="20000"/>
                  </a:prstClr>
                </a:outerShdw>
              </a:effectLst>
            </c:spPr>
          </c:dPt>
          <c:dPt>
            <c:idx val="6"/>
            <c:bubble3D val="0"/>
            <c:spPr>
              <a:solidFill>
                <a:schemeClr val="accent1">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it-IT"/>
                </a:p>
              </c:txPr>
              <c:dLblPos val="outEnd"/>
              <c:showLegendKey val="0"/>
              <c:showVal val="1"/>
              <c:showCatName val="1"/>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it-IT"/>
                </a:p>
              </c:txPr>
              <c:dLblPos val="outEnd"/>
              <c:showLegendKey val="0"/>
              <c:showVal val="1"/>
              <c:showCatName val="1"/>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it-IT"/>
                </a:p>
              </c:txPr>
              <c:dLblPos val="outEnd"/>
              <c:showLegendKey val="0"/>
              <c:showVal val="1"/>
              <c:showCatName val="1"/>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it-IT"/>
                </a:p>
              </c:txPr>
              <c:dLblPos val="outEnd"/>
              <c:showLegendKey val="0"/>
              <c:showVal val="1"/>
              <c:showCatName val="1"/>
              <c:showSerName val="0"/>
              <c:showPercent val="0"/>
              <c:showBubbleSize val="0"/>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it-IT"/>
                </a:p>
              </c:txPr>
              <c:dLblPos val="outEnd"/>
              <c:showLegendKey val="0"/>
              <c:showVal val="1"/>
              <c:showCatName val="1"/>
              <c:showSerName val="0"/>
              <c:showPercent val="0"/>
              <c:showBubbleSize val="0"/>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it-IT"/>
                </a:p>
              </c:txPr>
              <c:dLblPos val="outEnd"/>
              <c:showLegendKey val="0"/>
              <c:showVal val="1"/>
              <c:showCatName val="1"/>
              <c:showSerName val="0"/>
              <c:showPercent val="0"/>
              <c:showBubbleSize val="0"/>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it-IT"/>
                </a:p>
              </c:txPr>
              <c:dLblPos val="outEnd"/>
              <c:showLegendKey val="0"/>
              <c:showVal val="1"/>
              <c:showCatName val="1"/>
              <c:showSerName val="0"/>
              <c:showPercent val="0"/>
              <c:showBubbleSize val="0"/>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Foglio1!$A$2:$A$8</c:f>
              <c:strCache>
                <c:ptCount val="7"/>
                <c:pt idx="0">
                  <c:v>Altro</c:v>
                </c:pt>
                <c:pt idx="1">
                  <c:v>CCIAA</c:v>
                </c:pt>
                <c:pt idx="2">
                  <c:v>Comuni e Unioni di Comuni</c:v>
                </c:pt>
                <c:pt idx="3">
                  <c:v>Province</c:v>
                </c:pt>
                <c:pt idx="4">
                  <c:v>Regione</c:v>
                </c:pt>
                <c:pt idx="5">
                  <c:v>Sanità</c:v>
                </c:pt>
                <c:pt idx="6">
                  <c:v>Università</c:v>
                </c:pt>
              </c:strCache>
            </c:strRef>
          </c:cat>
          <c:val>
            <c:numRef>
              <c:f>Foglio1!$B$2:$B$8</c:f>
              <c:numCache>
                <c:formatCode>General</c:formatCode>
                <c:ptCount val="7"/>
                <c:pt idx="0">
                  <c:v>19</c:v>
                </c:pt>
                <c:pt idx="1">
                  <c:v>9</c:v>
                </c:pt>
                <c:pt idx="2">
                  <c:v>83</c:v>
                </c:pt>
                <c:pt idx="3">
                  <c:v>6</c:v>
                </c:pt>
                <c:pt idx="4">
                  <c:v>1</c:v>
                </c:pt>
                <c:pt idx="5">
                  <c:v>18</c:v>
                </c:pt>
                <c:pt idx="6">
                  <c:v>6</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it-IT"/>
        </a:p>
      </c:txPr>
    </c:title>
    <c:autoTitleDeleted val="0"/>
    <c:plotArea>
      <c:layout/>
      <c:pieChart>
        <c:varyColors val="1"/>
        <c:ser>
          <c:idx val="0"/>
          <c:order val="0"/>
          <c:tx>
            <c:strRef>
              <c:f>Foglio1!$B$1</c:f>
              <c:strCache>
                <c:ptCount val="1"/>
                <c:pt idx="0">
                  <c:v>Capitale Sociale</c:v>
                </c:pt>
              </c:strCache>
            </c:strRef>
          </c:tx>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Pt>
            <c:idx val="4"/>
            <c:bubble3D val="0"/>
            <c:spPr>
              <a:solidFill>
                <a:schemeClr val="accent5"/>
              </a:solidFill>
              <a:ln>
                <a:noFill/>
              </a:ln>
              <a:effectLst>
                <a:outerShdw blurRad="63500" sx="102000" sy="102000" algn="ctr" rotWithShape="0">
                  <a:prstClr val="black">
                    <a:alpha val="20000"/>
                  </a:prstClr>
                </a:outerShdw>
              </a:effectLst>
            </c:spPr>
          </c:dPt>
          <c:dPt>
            <c:idx val="5"/>
            <c:bubble3D val="0"/>
            <c:spPr>
              <a:solidFill>
                <a:schemeClr val="accent6"/>
              </a:solidFill>
              <a:ln>
                <a:noFill/>
              </a:ln>
              <a:effectLst>
                <a:outerShdw blurRad="63500" sx="102000" sy="102000" algn="ctr" rotWithShape="0">
                  <a:prstClr val="black">
                    <a:alpha val="20000"/>
                  </a:prstClr>
                </a:outerShdw>
              </a:effectLst>
            </c:spPr>
          </c:dPt>
          <c:dPt>
            <c:idx val="6"/>
            <c:bubble3D val="0"/>
            <c:spPr>
              <a:solidFill>
                <a:schemeClr val="accent1">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it-IT"/>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it-IT"/>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it-IT"/>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it-IT"/>
                </a:p>
              </c:txPr>
              <c:dLblPos val="outEnd"/>
              <c:showLegendKey val="0"/>
              <c:showVal val="0"/>
              <c:showCatName val="1"/>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it-IT"/>
                </a:p>
              </c:txPr>
              <c:dLblPos val="outEnd"/>
              <c:showLegendKey val="0"/>
              <c:showVal val="0"/>
              <c:showCatName val="1"/>
              <c:showSerName val="0"/>
              <c:showPercent val="1"/>
              <c:showBubbleSize val="0"/>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it-IT"/>
                </a:p>
              </c:txPr>
              <c:dLblPos val="outEnd"/>
              <c:showLegendKey val="0"/>
              <c:showVal val="0"/>
              <c:showCatName val="1"/>
              <c:showSerName val="0"/>
              <c:showPercent val="1"/>
              <c:showBubbleSize val="0"/>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it-IT"/>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Foglio1!$A$2:$A$8</c:f>
              <c:strCache>
                <c:ptCount val="7"/>
                <c:pt idx="0">
                  <c:v>Altro</c:v>
                </c:pt>
                <c:pt idx="1">
                  <c:v>CCIAA</c:v>
                </c:pt>
                <c:pt idx="2">
                  <c:v>Comuni</c:v>
                </c:pt>
                <c:pt idx="3">
                  <c:v>Province</c:v>
                </c:pt>
                <c:pt idx="4">
                  <c:v>Regione</c:v>
                </c:pt>
                <c:pt idx="5">
                  <c:v>Sanità</c:v>
                </c:pt>
                <c:pt idx="6">
                  <c:v>Università</c:v>
                </c:pt>
              </c:strCache>
            </c:strRef>
          </c:cat>
          <c:val>
            <c:numRef>
              <c:f>Foglio1!$B$2:$B$8</c:f>
              <c:numCache>
                <c:formatCode>General</c:formatCode>
                <c:ptCount val="7"/>
                <c:pt idx="0">
                  <c:v>2807.7599999999993</c:v>
                </c:pt>
                <c:pt idx="1">
                  <c:v>449</c:v>
                </c:pt>
                <c:pt idx="2">
                  <c:v>27374.989999999998</c:v>
                </c:pt>
                <c:pt idx="3">
                  <c:v>3800.36</c:v>
                </c:pt>
                <c:pt idx="4">
                  <c:v>465</c:v>
                </c:pt>
                <c:pt idx="5">
                  <c:v>37196.04</c:v>
                </c:pt>
                <c:pt idx="6">
                  <c:v>13686.25</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it-IT"/>
              <a:t>Andamento dei «Volumi di Acquisto»</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Foglio1!$B$1</c:f>
              <c:strCache>
                <c:ptCount val="1"/>
                <c:pt idx="0">
                  <c:v>kWh</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Foglio1!$A$2:$A$13</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Foglio1!$B$2:$B$13</c:f>
              <c:numCache>
                <c:formatCode>_-* #,##0_-;\-* #,##0_-;_-* "-"??_-;_-@_-</c:formatCode>
                <c:ptCount val="12"/>
                <c:pt idx="0">
                  <c:v>206362576.24660069</c:v>
                </c:pt>
                <c:pt idx="1">
                  <c:v>239531067.58814952</c:v>
                </c:pt>
                <c:pt idx="2">
                  <c:v>254716117.0223729</c:v>
                </c:pt>
                <c:pt idx="3">
                  <c:v>281389461.84084737</c:v>
                </c:pt>
                <c:pt idx="4">
                  <c:v>354689965.459095</c:v>
                </c:pt>
                <c:pt idx="5" formatCode="#,##0">
                  <c:v>384580497.39796537</c:v>
                </c:pt>
                <c:pt idx="6">
                  <c:v>415000000</c:v>
                </c:pt>
                <c:pt idx="7">
                  <c:v>430000000</c:v>
                </c:pt>
                <c:pt idx="8">
                  <c:v>444462442</c:v>
                </c:pt>
                <c:pt idx="9">
                  <c:v>524000000</c:v>
                </c:pt>
                <c:pt idx="10">
                  <c:v>583000000</c:v>
                </c:pt>
                <c:pt idx="11">
                  <c:v>605000000</c:v>
                </c:pt>
              </c:numCache>
            </c:numRef>
          </c:val>
        </c:ser>
        <c:ser>
          <c:idx val="1"/>
          <c:order val="1"/>
          <c:tx>
            <c:strRef>
              <c:f>Foglio1!$C$1</c:f>
              <c:strCache>
                <c:ptCount val="1"/>
                <c:pt idx="0">
                  <c:v>mc</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Foglio1!$A$2:$A$13</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Foglio1!$C$2:$C$13</c:f>
              <c:numCache>
                <c:formatCode>General</c:formatCode>
                <c:ptCount val="12"/>
                <c:pt idx="2" formatCode="#,##0">
                  <c:v>8427651</c:v>
                </c:pt>
                <c:pt idx="3" formatCode="#,##0">
                  <c:v>13512000</c:v>
                </c:pt>
                <c:pt idx="4" formatCode="#,##0">
                  <c:v>14897000</c:v>
                </c:pt>
                <c:pt idx="5" formatCode="#,##0">
                  <c:v>17861006.492566846</c:v>
                </c:pt>
                <c:pt idx="6" formatCode="#,##0">
                  <c:v>23500000</c:v>
                </c:pt>
                <c:pt idx="7" formatCode="#,##0">
                  <c:v>25000000</c:v>
                </c:pt>
                <c:pt idx="8" formatCode="#,##0">
                  <c:v>26000000</c:v>
                </c:pt>
                <c:pt idx="9" formatCode="#,##0">
                  <c:v>26535397.100000001</c:v>
                </c:pt>
                <c:pt idx="10" formatCode="#,##0">
                  <c:v>35000000</c:v>
                </c:pt>
                <c:pt idx="11" formatCode="#,##0">
                  <c:v>36000000</c:v>
                </c:pt>
              </c:numCache>
            </c:numRef>
          </c:val>
        </c:ser>
        <c:dLbls>
          <c:dLblPos val="outEnd"/>
          <c:showLegendKey val="0"/>
          <c:showVal val="1"/>
          <c:showCatName val="0"/>
          <c:showSerName val="0"/>
          <c:showPercent val="0"/>
          <c:showBubbleSize val="0"/>
        </c:dLbls>
        <c:gapWidth val="444"/>
        <c:overlap val="-90"/>
        <c:axId val="2073882240"/>
        <c:axId val="2073883328"/>
      </c:barChart>
      <c:catAx>
        <c:axId val="20738822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it-IT"/>
          </a:p>
        </c:txPr>
        <c:crossAx val="2073883328"/>
        <c:crosses val="autoZero"/>
        <c:auto val="1"/>
        <c:lblAlgn val="ctr"/>
        <c:lblOffset val="100"/>
        <c:noMultiLvlLbl val="0"/>
      </c:catAx>
      <c:valAx>
        <c:axId val="2073883328"/>
        <c:scaling>
          <c:orientation val="minMax"/>
        </c:scaling>
        <c:delete val="1"/>
        <c:axPos val="l"/>
        <c:numFmt formatCode="_-* #,##0_-;\-* #,##0_-;_-* &quot;-&quot;??_-;_-@_-" sourceLinked="1"/>
        <c:majorTickMark val="none"/>
        <c:minorTickMark val="none"/>
        <c:tickLblPos val="nextTo"/>
        <c:crossAx val="20738822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75AE57-7A94-4C51-8266-0CD8EA7B9686}" type="doc">
      <dgm:prSet loTypeId="urn:microsoft.com/office/officeart/2009/layout/CircleArrowProcess" loCatId="cycle" qsTypeId="urn:microsoft.com/office/officeart/2005/8/quickstyle/simple1" qsCatId="simple" csTypeId="urn:microsoft.com/office/officeart/2005/8/colors/colorful2" csCatId="colorful" phldr="1"/>
      <dgm:spPr/>
      <dgm:t>
        <a:bodyPr/>
        <a:lstStyle/>
        <a:p>
          <a:endParaRPr lang="it-IT"/>
        </a:p>
      </dgm:t>
    </dgm:pt>
    <dgm:pt modelId="{A3851560-E349-467D-8D88-16FA61DDD2F7}">
      <dgm:prSet phldrT="[Testo]"/>
      <dgm:spPr/>
      <dgm:t>
        <a:bodyPr/>
        <a:lstStyle/>
        <a:p>
          <a:r>
            <a:rPr lang="it-IT" dirty="0" smtClean="0"/>
            <a:t>Risparmio Economico</a:t>
          </a:r>
          <a:endParaRPr lang="it-IT" dirty="0"/>
        </a:p>
      </dgm:t>
    </dgm:pt>
    <dgm:pt modelId="{9A6F57FB-5F5D-4545-A505-36D5D1158D34}" type="parTrans" cxnId="{D9687FA6-A0FC-4FCE-BD08-16E47DC9F30E}">
      <dgm:prSet/>
      <dgm:spPr/>
      <dgm:t>
        <a:bodyPr/>
        <a:lstStyle/>
        <a:p>
          <a:endParaRPr lang="it-IT"/>
        </a:p>
      </dgm:t>
    </dgm:pt>
    <dgm:pt modelId="{C7B92C4B-EF0F-464E-A4BB-66EA1BFF580A}" type="sibTrans" cxnId="{D9687FA6-A0FC-4FCE-BD08-16E47DC9F30E}">
      <dgm:prSet/>
      <dgm:spPr/>
      <dgm:t>
        <a:bodyPr/>
        <a:lstStyle/>
        <a:p>
          <a:endParaRPr lang="it-IT"/>
        </a:p>
      </dgm:t>
    </dgm:pt>
    <dgm:pt modelId="{5610D8EC-8051-44F5-9FDB-C4D6E0605D53}">
      <dgm:prSet phldrT="[Testo]"/>
      <dgm:spPr/>
      <dgm:t>
        <a:bodyPr/>
        <a:lstStyle/>
        <a:p>
          <a:r>
            <a:rPr lang="it-IT" dirty="0" smtClean="0"/>
            <a:t>Efficienza Energetica</a:t>
          </a:r>
          <a:endParaRPr lang="it-IT" dirty="0"/>
        </a:p>
      </dgm:t>
    </dgm:pt>
    <dgm:pt modelId="{499D1D2F-7E89-4986-B5D8-51927AD36FA9}" type="parTrans" cxnId="{D8CF1BE3-C3E4-4FEC-A720-9943D1946FA5}">
      <dgm:prSet/>
      <dgm:spPr/>
      <dgm:t>
        <a:bodyPr/>
        <a:lstStyle/>
        <a:p>
          <a:endParaRPr lang="it-IT"/>
        </a:p>
      </dgm:t>
    </dgm:pt>
    <dgm:pt modelId="{579A18A4-26AA-4B85-9857-55FC79542BC7}" type="sibTrans" cxnId="{D8CF1BE3-C3E4-4FEC-A720-9943D1946FA5}">
      <dgm:prSet/>
      <dgm:spPr/>
      <dgm:t>
        <a:bodyPr/>
        <a:lstStyle/>
        <a:p>
          <a:endParaRPr lang="it-IT"/>
        </a:p>
      </dgm:t>
    </dgm:pt>
    <dgm:pt modelId="{2FB32860-FFCC-4188-8BAA-B7F701821F01}">
      <dgm:prSet phldrT="[Testo]"/>
      <dgm:spPr/>
      <dgm:t>
        <a:bodyPr/>
        <a:lstStyle/>
        <a:p>
          <a:r>
            <a:rPr lang="it-IT" dirty="0" smtClean="0"/>
            <a:t>Fonti Rinnovabili</a:t>
          </a:r>
          <a:endParaRPr lang="it-IT" dirty="0"/>
        </a:p>
      </dgm:t>
    </dgm:pt>
    <dgm:pt modelId="{943604F3-4303-4682-B33C-96B845477DD6}" type="parTrans" cxnId="{488E8347-9FC1-4E96-8584-AB3673FDE8FC}">
      <dgm:prSet/>
      <dgm:spPr/>
      <dgm:t>
        <a:bodyPr/>
        <a:lstStyle/>
        <a:p>
          <a:endParaRPr lang="it-IT"/>
        </a:p>
      </dgm:t>
    </dgm:pt>
    <dgm:pt modelId="{3C683B6A-C97A-42A0-9F1D-960619484BE7}" type="sibTrans" cxnId="{488E8347-9FC1-4E96-8584-AB3673FDE8FC}">
      <dgm:prSet/>
      <dgm:spPr/>
      <dgm:t>
        <a:bodyPr/>
        <a:lstStyle/>
        <a:p>
          <a:endParaRPr lang="it-IT"/>
        </a:p>
      </dgm:t>
    </dgm:pt>
    <dgm:pt modelId="{B114F116-D22E-4787-9721-238BA3BA927C}" type="pres">
      <dgm:prSet presAssocID="{2675AE57-7A94-4C51-8266-0CD8EA7B9686}" presName="Name0" presStyleCnt="0">
        <dgm:presLayoutVars>
          <dgm:chMax val="7"/>
          <dgm:chPref val="7"/>
          <dgm:dir/>
          <dgm:animLvl val="lvl"/>
        </dgm:presLayoutVars>
      </dgm:prSet>
      <dgm:spPr/>
      <dgm:t>
        <a:bodyPr/>
        <a:lstStyle/>
        <a:p>
          <a:endParaRPr lang="it-IT"/>
        </a:p>
      </dgm:t>
    </dgm:pt>
    <dgm:pt modelId="{535AD8F1-EEE4-4A3E-895F-22C7DFA07226}" type="pres">
      <dgm:prSet presAssocID="{A3851560-E349-467D-8D88-16FA61DDD2F7}" presName="Accent1" presStyleCnt="0"/>
      <dgm:spPr/>
    </dgm:pt>
    <dgm:pt modelId="{39482C3D-6379-459C-9396-24EA220FADAF}" type="pres">
      <dgm:prSet presAssocID="{A3851560-E349-467D-8D88-16FA61DDD2F7}" presName="Accent" presStyleLbl="node1" presStyleIdx="0" presStyleCnt="3"/>
      <dgm:spPr/>
    </dgm:pt>
    <dgm:pt modelId="{5515B6D2-542A-4460-89FF-F28C1C699067}" type="pres">
      <dgm:prSet presAssocID="{A3851560-E349-467D-8D88-16FA61DDD2F7}" presName="Parent1" presStyleLbl="revTx" presStyleIdx="0" presStyleCnt="3">
        <dgm:presLayoutVars>
          <dgm:chMax val="1"/>
          <dgm:chPref val="1"/>
          <dgm:bulletEnabled val="1"/>
        </dgm:presLayoutVars>
      </dgm:prSet>
      <dgm:spPr/>
      <dgm:t>
        <a:bodyPr/>
        <a:lstStyle/>
        <a:p>
          <a:endParaRPr lang="it-IT"/>
        </a:p>
      </dgm:t>
    </dgm:pt>
    <dgm:pt modelId="{B3600014-4E45-4CDF-91EB-562574DF0B0C}" type="pres">
      <dgm:prSet presAssocID="{5610D8EC-8051-44F5-9FDB-C4D6E0605D53}" presName="Accent2" presStyleCnt="0"/>
      <dgm:spPr/>
    </dgm:pt>
    <dgm:pt modelId="{FBA7A9E5-9F56-4ADC-B27C-2B7910A64AE7}" type="pres">
      <dgm:prSet presAssocID="{5610D8EC-8051-44F5-9FDB-C4D6E0605D53}" presName="Accent" presStyleLbl="node1" presStyleIdx="1" presStyleCnt="3"/>
      <dgm:spPr/>
    </dgm:pt>
    <dgm:pt modelId="{5027DDF1-241B-454E-A07F-C73679F56575}" type="pres">
      <dgm:prSet presAssocID="{5610D8EC-8051-44F5-9FDB-C4D6E0605D53}" presName="Parent2" presStyleLbl="revTx" presStyleIdx="1" presStyleCnt="3">
        <dgm:presLayoutVars>
          <dgm:chMax val="1"/>
          <dgm:chPref val="1"/>
          <dgm:bulletEnabled val="1"/>
        </dgm:presLayoutVars>
      </dgm:prSet>
      <dgm:spPr/>
      <dgm:t>
        <a:bodyPr/>
        <a:lstStyle/>
        <a:p>
          <a:endParaRPr lang="it-IT"/>
        </a:p>
      </dgm:t>
    </dgm:pt>
    <dgm:pt modelId="{A1417C31-C2A9-42AE-9058-822CC921C852}" type="pres">
      <dgm:prSet presAssocID="{2FB32860-FFCC-4188-8BAA-B7F701821F01}" presName="Accent3" presStyleCnt="0"/>
      <dgm:spPr/>
    </dgm:pt>
    <dgm:pt modelId="{AE55FDA5-1FE1-4000-8983-D357EF7CBCCE}" type="pres">
      <dgm:prSet presAssocID="{2FB32860-FFCC-4188-8BAA-B7F701821F01}" presName="Accent" presStyleLbl="node1" presStyleIdx="2" presStyleCnt="3"/>
      <dgm:spPr/>
    </dgm:pt>
    <dgm:pt modelId="{2E430981-8E84-44BD-B2EE-BC20100D9F10}" type="pres">
      <dgm:prSet presAssocID="{2FB32860-FFCC-4188-8BAA-B7F701821F01}" presName="Parent3" presStyleLbl="revTx" presStyleIdx="2" presStyleCnt="3">
        <dgm:presLayoutVars>
          <dgm:chMax val="1"/>
          <dgm:chPref val="1"/>
          <dgm:bulletEnabled val="1"/>
        </dgm:presLayoutVars>
      </dgm:prSet>
      <dgm:spPr/>
      <dgm:t>
        <a:bodyPr/>
        <a:lstStyle/>
        <a:p>
          <a:endParaRPr lang="it-IT"/>
        </a:p>
      </dgm:t>
    </dgm:pt>
  </dgm:ptLst>
  <dgm:cxnLst>
    <dgm:cxn modelId="{D8CF1BE3-C3E4-4FEC-A720-9943D1946FA5}" srcId="{2675AE57-7A94-4C51-8266-0CD8EA7B9686}" destId="{5610D8EC-8051-44F5-9FDB-C4D6E0605D53}" srcOrd="1" destOrd="0" parTransId="{499D1D2F-7E89-4986-B5D8-51927AD36FA9}" sibTransId="{579A18A4-26AA-4B85-9857-55FC79542BC7}"/>
    <dgm:cxn modelId="{D9687FA6-A0FC-4FCE-BD08-16E47DC9F30E}" srcId="{2675AE57-7A94-4C51-8266-0CD8EA7B9686}" destId="{A3851560-E349-467D-8D88-16FA61DDD2F7}" srcOrd="0" destOrd="0" parTransId="{9A6F57FB-5F5D-4545-A505-36D5D1158D34}" sibTransId="{C7B92C4B-EF0F-464E-A4BB-66EA1BFF580A}"/>
    <dgm:cxn modelId="{128245F9-307C-464B-B59B-B66D6FC56358}" type="presOf" srcId="{2675AE57-7A94-4C51-8266-0CD8EA7B9686}" destId="{B114F116-D22E-4787-9721-238BA3BA927C}" srcOrd="0" destOrd="0" presId="urn:microsoft.com/office/officeart/2009/layout/CircleArrowProcess"/>
    <dgm:cxn modelId="{488E8347-9FC1-4E96-8584-AB3673FDE8FC}" srcId="{2675AE57-7A94-4C51-8266-0CD8EA7B9686}" destId="{2FB32860-FFCC-4188-8BAA-B7F701821F01}" srcOrd="2" destOrd="0" parTransId="{943604F3-4303-4682-B33C-96B845477DD6}" sibTransId="{3C683B6A-C97A-42A0-9F1D-960619484BE7}"/>
    <dgm:cxn modelId="{EC3E4650-D79A-4EE7-9008-24C14114AF21}" type="presOf" srcId="{A3851560-E349-467D-8D88-16FA61DDD2F7}" destId="{5515B6D2-542A-4460-89FF-F28C1C699067}" srcOrd="0" destOrd="0" presId="urn:microsoft.com/office/officeart/2009/layout/CircleArrowProcess"/>
    <dgm:cxn modelId="{4F1DD49C-77FA-4D59-8F59-2563D0A37C6C}" type="presOf" srcId="{5610D8EC-8051-44F5-9FDB-C4D6E0605D53}" destId="{5027DDF1-241B-454E-A07F-C73679F56575}" srcOrd="0" destOrd="0" presId="urn:microsoft.com/office/officeart/2009/layout/CircleArrowProcess"/>
    <dgm:cxn modelId="{F271F6F8-F087-4B17-B73E-2219C39C0C4F}" type="presOf" srcId="{2FB32860-FFCC-4188-8BAA-B7F701821F01}" destId="{2E430981-8E84-44BD-B2EE-BC20100D9F10}" srcOrd="0" destOrd="0" presId="urn:microsoft.com/office/officeart/2009/layout/CircleArrowProcess"/>
    <dgm:cxn modelId="{0F8D79D1-8824-4C76-B596-546954D071E5}" type="presParOf" srcId="{B114F116-D22E-4787-9721-238BA3BA927C}" destId="{535AD8F1-EEE4-4A3E-895F-22C7DFA07226}" srcOrd="0" destOrd="0" presId="urn:microsoft.com/office/officeart/2009/layout/CircleArrowProcess"/>
    <dgm:cxn modelId="{1EB08D69-0E8E-4D67-9F8B-5176C653572A}" type="presParOf" srcId="{535AD8F1-EEE4-4A3E-895F-22C7DFA07226}" destId="{39482C3D-6379-459C-9396-24EA220FADAF}" srcOrd="0" destOrd="0" presId="urn:microsoft.com/office/officeart/2009/layout/CircleArrowProcess"/>
    <dgm:cxn modelId="{A3F2C219-8884-4C32-82B9-2717F7239B05}" type="presParOf" srcId="{B114F116-D22E-4787-9721-238BA3BA927C}" destId="{5515B6D2-542A-4460-89FF-F28C1C699067}" srcOrd="1" destOrd="0" presId="urn:microsoft.com/office/officeart/2009/layout/CircleArrowProcess"/>
    <dgm:cxn modelId="{74998C3F-0C0E-44B9-AB39-C5C344ADA121}" type="presParOf" srcId="{B114F116-D22E-4787-9721-238BA3BA927C}" destId="{B3600014-4E45-4CDF-91EB-562574DF0B0C}" srcOrd="2" destOrd="0" presId="urn:microsoft.com/office/officeart/2009/layout/CircleArrowProcess"/>
    <dgm:cxn modelId="{F96AD719-4D09-4173-80CB-EE66779DA692}" type="presParOf" srcId="{B3600014-4E45-4CDF-91EB-562574DF0B0C}" destId="{FBA7A9E5-9F56-4ADC-B27C-2B7910A64AE7}" srcOrd="0" destOrd="0" presId="urn:microsoft.com/office/officeart/2009/layout/CircleArrowProcess"/>
    <dgm:cxn modelId="{F1B2F638-1465-4207-9406-4BC605EFF1A9}" type="presParOf" srcId="{B114F116-D22E-4787-9721-238BA3BA927C}" destId="{5027DDF1-241B-454E-A07F-C73679F56575}" srcOrd="3" destOrd="0" presId="urn:microsoft.com/office/officeart/2009/layout/CircleArrowProcess"/>
    <dgm:cxn modelId="{B2D4DADA-946B-4A0B-AFBE-0F33C1F06203}" type="presParOf" srcId="{B114F116-D22E-4787-9721-238BA3BA927C}" destId="{A1417C31-C2A9-42AE-9058-822CC921C852}" srcOrd="4" destOrd="0" presId="urn:microsoft.com/office/officeart/2009/layout/CircleArrowProcess"/>
    <dgm:cxn modelId="{55D8BFFD-8476-4E97-88B4-29D890E53042}" type="presParOf" srcId="{A1417C31-C2A9-42AE-9058-822CC921C852}" destId="{AE55FDA5-1FE1-4000-8983-D357EF7CBCCE}" srcOrd="0" destOrd="0" presId="urn:microsoft.com/office/officeart/2009/layout/CircleArrowProcess"/>
    <dgm:cxn modelId="{EC386BEE-0DDD-441A-8F07-1BE6A3B636C6}" type="presParOf" srcId="{B114F116-D22E-4787-9721-238BA3BA927C}" destId="{2E430981-8E84-44BD-B2EE-BC20100D9F10}"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8711FC-C0C2-468D-AC9F-FCFDD8DF73B0}" type="doc">
      <dgm:prSet loTypeId="urn:microsoft.com/office/officeart/2005/8/layout/radial5" loCatId="cycle" qsTypeId="urn:microsoft.com/office/officeart/2005/8/quickstyle/simple5" qsCatId="simple" csTypeId="urn:microsoft.com/office/officeart/2005/8/colors/colorful2" csCatId="colorful" phldr="1"/>
      <dgm:spPr/>
      <dgm:t>
        <a:bodyPr/>
        <a:lstStyle/>
        <a:p>
          <a:endParaRPr lang="it-IT"/>
        </a:p>
      </dgm:t>
    </dgm:pt>
    <dgm:pt modelId="{6A950449-F287-4A01-89D5-AC821B504C18}">
      <dgm:prSet phldrT="[Testo]"/>
      <dgm:spPr/>
      <dgm:t>
        <a:bodyPr/>
        <a:lstStyle/>
        <a:p>
          <a:r>
            <a:rPr lang="it-IT" dirty="0" smtClean="0"/>
            <a:t>Risparmi Reali</a:t>
          </a:r>
          <a:endParaRPr lang="it-IT" dirty="0"/>
        </a:p>
      </dgm:t>
    </dgm:pt>
    <dgm:pt modelId="{9C42D790-2BE5-450A-B37C-E0FBF219326B}" type="parTrans" cxnId="{050679AA-C7EE-41B0-BF86-0CA9F130E870}">
      <dgm:prSet/>
      <dgm:spPr/>
      <dgm:t>
        <a:bodyPr/>
        <a:lstStyle/>
        <a:p>
          <a:endParaRPr lang="it-IT"/>
        </a:p>
      </dgm:t>
    </dgm:pt>
    <dgm:pt modelId="{44D6C760-2C66-43E2-BABC-CA85374A7915}" type="sibTrans" cxnId="{050679AA-C7EE-41B0-BF86-0CA9F130E870}">
      <dgm:prSet/>
      <dgm:spPr/>
      <dgm:t>
        <a:bodyPr/>
        <a:lstStyle/>
        <a:p>
          <a:endParaRPr lang="it-IT"/>
        </a:p>
      </dgm:t>
    </dgm:pt>
    <dgm:pt modelId="{86B3E59C-B219-4E0F-9ED9-72C52D2A08B5}">
      <dgm:prSet phldrT="[Testo]"/>
      <dgm:spPr/>
      <dgm:t>
        <a:bodyPr/>
        <a:lstStyle/>
        <a:p>
          <a:r>
            <a:rPr lang="it-IT" dirty="0" smtClean="0"/>
            <a:t>Appaltatore</a:t>
          </a:r>
          <a:endParaRPr lang="it-IT" dirty="0"/>
        </a:p>
      </dgm:t>
    </dgm:pt>
    <dgm:pt modelId="{98D7FD15-2345-4473-A4FA-3AFE8CCCF366}" type="parTrans" cxnId="{BAAE6A64-274A-4DA3-9747-FC97FEB8CA07}">
      <dgm:prSet/>
      <dgm:spPr/>
      <dgm:t>
        <a:bodyPr/>
        <a:lstStyle/>
        <a:p>
          <a:endParaRPr lang="it-IT"/>
        </a:p>
      </dgm:t>
    </dgm:pt>
    <dgm:pt modelId="{9DFB695C-6296-485B-940B-15F7EA328437}" type="sibTrans" cxnId="{BAAE6A64-274A-4DA3-9747-FC97FEB8CA07}">
      <dgm:prSet/>
      <dgm:spPr/>
      <dgm:t>
        <a:bodyPr/>
        <a:lstStyle/>
        <a:p>
          <a:endParaRPr lang="it-IT"/>
        </a:p>
      </dgm:t>
    </dgm:pt>
    <dgm:pt modelId="{8EC6B2FF-A19D-4F20-9420-C326C5B75FE4}">
      <dgm:prSet phldrT="[Testo]"/>
      <dgm:spPr/>
      <dgm:t>
        <a:bodyPr/>
        <a:lstStyle/>
        <a:p>
          <a:r>
            <a:rPr lang="it-IT" dirty="0" smtClean="0"/>
            <a:t>Ente</a:t>
          </a:r>
          <a:endParaRPr lang="it-IT" dirty="0"/>
        </a:p>
      </dgm:t>
    </dgm:pt>
    <dgm:pt modelId="{65434E10-D10A-45F0-A9B6-7A07440163B8}" type="parTrans" cxnId="{4D84CE7E-5D1F-49BF-AB5B-101FE6963ED5}">
      <dgm:prSet/>
      <dgm:spPr/>
      <dgm:t>
        <a:bodyPr/>
        <a:lstStyle/>
        <a:p>
          <a:endParaRPr lang="it-IT"/>
        </a:p>
      </dgm:t>
    </dgm:pt>
    <dgm:pt modelId="{2992D813-B91E-44C3-88A1-D628C0C4D8F7}" type="sibTrans" cxnId="{4D84CE7E-5D1F-49BF-AB5B-101FE6963ED5}">
      <dgm:prSet/>
      <dgm:spPr/>
      <dgm:t>
        <a:bodyPr/>
        <a:lstStyle/>
        <a:p>
          <a:endParaRPr lang="it-IT"/>
        </a:p>
      </dgm:t>
    </dgm:pt>
    <dgm:pt modelId="{FC1A11F0-506D-4085-9DC8-1FB8E16A8E3A}" type="pres">
      <dgm:prSet presAssocID="{D08711FC-C0C2-468D-AC9F-FCFDD8DF73B0}" presName="Name0" presStyleCnt="0">
        <dgm:presLayoutVars>
          <dgm:chMax val="1"/>
          <dgm:dir/>
          <dgm:animLvl val="ctr"/>
          <dgm:resizeHandles val="exact"/>
        </dgm:presLayoutVars>
      </dgm:prSet>
      <dgm:spPr/>
      <dgm:t>
        <a:bodyPr/>
        <a:lstStyle/>
        <a:p>
          <a:endParaRPr lang="it-IT"/>
        </a:p>
      </dgm:t>
    </dgm:pt>
    <dgm:pt modelId="{4FD33585-A8F7-45A6-ACE6-754EEEB2571E}" type="pres">
      <dgm:prSet presAssocID="{6A950449-F287-4A01-89D5-AC821B504C18}" presName="centerShape" presStyleLbl="node0" presStyleIdx="0" presStyleCnt="1"/>
      <dgm:spPr/>
      <dgm:t>
        <a:bodyPr/>
        <a:lstStyle/>
        <a:p>
          <a:endParaRPr lang="it-IT"/>
        </a:p>
      </dgm:t>
    </dgm:pt>
    <dgm:pt modelId="{3A47D17C-834E-4E3A-8EF3-511B7FA63B7D}" type="pres">
      <dgm:prSet presAssocID="{98D7FD15-2345-4473-A4FA-3AFE8CCCF366}" presName="parTrans" presStyleLbl="sibTrans2D1" presStyleIdx="0" presStyleCnt="2"/>
      <dgm:spPr/>
      <dgm:t>
        <a:bodyPr/>
        <a:lstStyle/>
        <a:p>
          <a:endParaRPr lang="it-IT"/>
        </a:p>
      </dgm:t>
    </dgm:pt>
    <dgm:pt modelId="{614AC840-F011-4E8D-A738-3774C1AC9C42}" type="pres">
      <dgm:prSet presAssocID="{98D7FD15-2345-4473-A4FA-3AFE8CCCF366}" presName="connectorText" presStyleLbl="sibTrans2D1" presStyleIdx="0" presStyleCnt="2"/>
      <dgm:spPr/>
      <dgm:t>
        <a:bodyPr/>
        <a:lstStyle/>
        <a:p>
          <a:endParaRPr lang="it-IT"/>
        </a:p>
      </dgm:t>
    </dgm:pt>
    <dgm:pt modelId="{3F1ACB44-5900-480D-A352-22E5F400C2B8}" type="pres">
      <dgm:prSet presAssocID="{86B3E59C-B219-4E0F-9ED9-72C52D2A08B5}" presName="node" presStyleLbl="node1" presStyleIdx="0" presStyleCnt="2">
        <dgm:presLayoutVars>
          <dgm:bulletEnabled val="1"/>
        </dgm:presLayoutVars>
      </dgm:prSet>
      <dgm:spPr/>
      <dgm:t>
        <a:bodyPr/>
        <a:lstStyle/>
        <a:p>
          <a:endParaRPr lang="it-IT"/>
        </a:p>
      </dgm:t>
    </dgm:pt>
    <dgm:pt modelId="{36E63C6F-63F3-42F3-8F81-C5E47DFB6BD4}" type="pres">
      <dgm:prSet presAssocID="{65434E10-D10A-45F0-A9B6-7A07440163B8}" presName="parTrans" presStyleLbl="sibTrans2D1" presStyleIdx="1" presStyleCnt="2"/>
      <dgm:spPr/>
      <dgm:t>
        <a:bodyPr/>
        <a:lstStyle/>
        <a:p>
          <a:endParaRPr lang="it-IT"/>
        </a:p>
      </dgm:t>
    </dgm:pt>
    <dgm:pt modelId="{D34D745E-3475-4678-9A5F-2D88D2E6167F}" type="pres">
      <dgm:prSet presAssocID="{65434E10-D10A-45F0-A9B6-7A07440163B8}" presName="connectorText" presStyleLbl="sibTrans2D1" presStyleIdx="1" presStyleCnt="2"/>
      <dgm:spPr/>
      <dgm:t>
        <a:bodyPr/>
        <a:lstStyle/>
        <a:p>
          <a:endParaRPr lang="it-IT"/>
        </a:p>
      </dgm:t>
    </dgm:pt>
    <dgm:pt modelId="{68600F45-BF14-409A-BF6C-F6EF94E78D51}" type="pres">
      <dgm:prSet presAssocID="{8EC6B2FF-A19D-4F20-9420-C326C5B75FE4}" presName="node" presStyleLbl="node1" presStyleIdx="1" presStyleCnt="2">
        <dgm:presLayoutVars>
          <dgm:bulletEnabled val="1"/>
        </dgm:presLayoutVars>
      </dgm:prSet>
      <dgm:spPr/>
      <dgm:t>
        <a:bodyPr/>
        <a:lstStyle/>
        <a:p>
          <a:endParaRPr lang="it-IT"/>
        </a:p>
      </dgm:t>
    </dgm:pt>
  </dgm:ptLst>
  <dgm:cxnLst>
    <dgm:cxn modelId="{8DE9F84E-0218-453C-ADBD-AC0A319BAD91}" type="presOf" srcId="{65434E10-D10A-45F0-A9B6-7A07440163B8}" destId="{D34D745E-3475-4678-9A5F-2D88D2E6167F}" srcOrd="1" destOrd="0" presId="urn:microsoft.com/office/officeart/2005/8/layout/radial5"/>
    <dgm:cxn modelId="{A5C39707-0FD1-4816-ACB7-70775F885558}" type="presOf" srcId="{98D7FD15-2345-4473-A4FA-3AFE8CCCF366}" destId="{3A47D17C-834E-4E3A-8EF3-511B7FA63B7D}" srcOrd="0" destOrd="0" presId="urn:microsoft.com/office/officeart/2005/8/layout/radial5"/>
    <dgm:cxn modelId="{FC38D4A8-20B2-4A05-9D27-0EF8384C1AC7}" type="presOf" srcId="{D08711FC-C0C2-468D-AC9F-FCFDD8DF73B0}" destId="{FC1A11F0-506D-4085-9DC8-1FB8E16A8E3A}" srcOrd="0" destOrd="0" presId="urn:microsoft.com/office/officeart/2005/8/layout/radial5"/>
    <dgm:cxn modelId="{BAAE6A64-274A-4DA3-9747-FC97FEB8CA07}" srcId="{6A950449-F287-4A01-89D5-AC821B504C18}" destId="{86B3E59C-B219-4E0F-9ED9-72C52D2A08B5}" srcOrd="0" destOrd="0" parTransId="{98D7FD15-2345-4473-A4FA-3AFE8CCCF366}" sibTransId="{9DFB695C-6296-485B-940B-15F7EA328437}"/>
    <dgm:cxn modelId="{1C31E689-FE5C-4687-B58E-78D05ED0FD03}" type="presOf" srcId="{98D7FD15-2345-4473-A4FA-3AFE8CCCF366}" destId="{614AC840-F011-4E8D-A738-3774C1AC9C42}" srcOrd="1" destOrd="0" presId="urn:microsoft.com/office/officeart/2005/8/layout/radial5"/>
    <dgm:cxn modelId="{050679AA-C7EE-41B0-BF86-0CA9F130E870}" srcId="{D08711FC-C0C2-468D-AC9F-FCFDD8DF73B0}" destId="{6A950449-F287-4A01-89D5-AC821B504C18}" srcOrd="0" destOrd="0" parTransId="{9C42D790-2BE5-450A-B37C-E0FBF219326B}" sibTransId="{44D6C760-2C66-43E2-BABC-CA85374A7915}"/>
    <dgm:cxn modelId="{194A6EDE-DA1C-4BA5-9D69-04406728F49B}" type="presOf" srcId="{6A950449-F287-4A01-89D5-AC821B504C18}" destId="{4FD33585-A8F7-45A6-ACE6-754EEEB2571E}" srcOrd="0" destOrd="0" presId="urn:microsoft.com/office/officeart/2005/8/layout/radial5"/>
    <dgm:cxn modelId="{4D84CE7E-5D1F-49BF-AB5B-101FE6963ED5}" srcId="{6A950449-F287-4A01-89D5-AC821B504C18}" destId="{8EC6B2FF-A19D-4F20-9420-C326C5B75FE4}" srcOrd="1" destOrd="0" parTransId="{65434E10-D10A-45F0-A9B6-7A07440163B8}" sibTransId="{2992D813-B91E-44C3-88A1-D628C0C4D8F7}"/>
    <dgm:cxn modelId="{71F1E9D3-096A-4754-A99D-B5250CDA6E45}" type="presOf" srcId="{65434E10-D10A-45F0-A9B6-7A07440163B8}" destId="{36E63C6F-63F3-42F3-8F81-C5E47DFB6BD4}" srcOrd="0" destOrd="0" presId="urn:microsoft.com/office/officeart/2005/8/layout/radial5"/>
    <dgm:cxn modelId="{F2CFB66F-9279-48CA-B722-D335AE3B891C}" type="presOf" srcId="{8EC6B2FF-A19D-4F20-9420-C326C5B75FE4}" destId="{68600F45-BF14-409A-BF6C-F6EF94E78D51}" srcOrd="0" destOrd="0" presId="urn:microsoft.com/office/officeart/2005/8/layout/radial5"/>
    <dgm:cxn modelId="{60B3B5A0-2518-4343-ACA3-556455408CD0}" type="presOf" srcId="{86B3E59C-B219-4E0F-9ED9-72C52D2A08B5}" destId="{3F1ACB44-5900-480D-A352-22E5F400C2B8}" srcOrd="0" destOrd="0" presId="urn:microsoft.com/office/officeart/2005/8/layout/radial5"/>
    <dgm:cxn modelId="{7339B4DE-E676-46E7-9115-BCEC41503D77}" type="presParOf" srcId="{FC1A11F0-506D-4085-9DC8-1FB8E16A8E3A}" destId="{4FD33585-A8F7-45A6-ACE6-754EEEB2571E}" srcOrd="0" destOrd="0" presId="urn:microsoft.com/office/officeart/2005/8/layout/radial5"/>
    <dgm:cxn modelId="{B76D3211-17EC-48EB-9208-454E162A87C5}" type="presParOf" srcId="{FC1A11F0-506D-4085-9DC8-1FB8E16A8E3A}" destId="{3A47D17C-834E-4E3A-8EF3-511B7FA63B7D}" srcOrd="1" destOrd="0" presId="urn:microsoft.com/office/officeart/2005/8/layout/radial5"/>
    <dgm:cxn modelId="{A58D0E64-1346-4C4B-9A29-44E8BE407283}" type="presParOf" srcId="{3A47D17C-834E-4E3A-8EF3-511B7FA63B7D}" destId="{614AC840-F011-4E8D-A738-3774C1AC9C42}" srcOrd="0" destOrd="0" presId="urn:microsoft.com/office/officeart/2005/8/layout/radial5"/>
    <dgm:cxn modelId="{0B08CF39-EAB3-42A0-B848-A9AA49497819}" type="presParOf" srcId="{FC1A11F0-506D-4085-9DC8-1FB8E16A8E3A}" destId="{3F1ACB44-5900-480D-A352-22E5F400C2B8}" srcOrd="2" destOrd="0" presId="urn:microsoft.com/office/officeart/2005/8/layout/radial5"/>
    <dgm:cxn modelId="{A454BC0C-6015-4E90-8E82-52A2431D2980}" type="presParOf" srcId="{FC1A11F0-506D-4085-9DC8-1FB8E16A8E3A}" destId="{36E63C6F-63F3-42F3-8F81-C5E47DFB6BD4}" srcOrd="3" destOrd="0" presId="urn:microsoft.com/office/officeart/2005/8/layout/radial5"/>
    <dgm:cxn modelId="{F7F232F4-FDD5-4F2A-9940-2644EFB88462}" type="presParOf" srcId="{36E63C6F-63F3-42F3-8F81-C5E47DFB6BD4}" destId="{D34D745E-3475-4678-9A5F-2D88D2E6167F}" srcOrd="0" destOrd="0" presId="urn:microsoft.com/office/officeart/2005/8/layout/radial5"/>
    <dgm:cxn modelId="{835F858C-D9F5-423E-B824-2B9DFA0CF05C}" type="presParOf" srcId="{FC1A11F0-506D-4085-9DC8-1FB8E16A8E3A}" destId="{68600F45-BF14-409A-BF6C-F6EF94E78D51}" srcOrd="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BA9C5D-0ADB-4EA6-AD45-7F179FF9736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B9679CCC-A295-40C0-AB7B-F4715FADF778}">
      <dgm:prSet phldrT="[Testo]" custT="1"/>
      <dgm:spPr/>
      <dgm:t>
        <a:bodyPr/>
        <a:lstStyle/>
        <a:p>
          <a:r>
            <a:rPr lang="it-IT" sz="1600" dirty="0" smtClean="0"/>
            <a:t>Manifestazione </a:t>
          </a:r>
        </a:p>
        <a:p>
          <a:r>
            <a:rPr lang="it-IT" sz="1600" dirty="0" smtClean="0"/>
            <a:t>di Interesse</a:t>
          </a:r>
          <a:endParaRPr lang="it-IT" sz="1600" dirty="0"/>
        </a:p>
      </dgm:t>
    </dgm:pt>
    <dgm:pt modelId="{AF1CEAEA-F735-4AB7-BD15-DE076EB4063D}" type="parTrans" cxnId="{5BDD151E-E7A7-49A4-838A-A5F4C91BCB36}">
      <dgm:prSet/>
      <dgm:spPr/>
      <dgm:t>
        <a:bodyPr/>
        <a:lstStyle/>
        <a:p>
          <a:endParaRPr lang="it-IT"/>
        </a:p>
      </dgm:t>
    </dgm:pt>
    <dgm:pt modelId="{3D3C21BB-7FDF-4BCF-A57D-5C1C99410586}" type="sibTrans" cxnId="{5BDD151E-E7A7-49A4-838A-A5F4C91BCB36}">
      <dgm:prSet/>
      <dgm:spPr/>
      <dgm:t>
        <a:bodyPr/>
        <a:lstStyle/>
        <a:p>
          <a:endParaRPr lang="it-IT"/>
        </a:p>
      </dgm:t>
    </dgm:pt>
    <dgm:pt modelId="{56491530-5852-4963-99A7-41D4483DDFF2}">
      <dgm:prSet phldrT="[Testo]" custT="1"/>
      <dgm:spPr/>
      <dgm:t>
        <a:bodyPr/>
        <a:lstStyle/>
        <a:p>
          <a:r>
            <a:rPr lang="it-IT" sz="1400" dirty="0" smtClean="0"/>
            <a:t>L’Ente manifesta al CET il proprio interessa per un o più linee di intervento. La manifestazione non è impegnativa.</a:t>
          </a:r>
          <a:endParaRPr lang="it-IT" sz="1400" dirty="0"/>
        </a:p>
      </dgm:t>
    </dgm:pt>
    <dgm:pt modelId="{B0E35D58-DCA4-4A58-80BD-888CC0FD7B97}" type="parTrans" cxnId="{42BA2AB5-9E2D-4AC7-A7AD-FCB5AA581A0B}">
      <dgm:prSet/>
      <dgm:spPr/>
      <dgm:t>
        <a:bodyPr/>
        <a:lstStyle/>
        <a:p>
          <a:endParaRPr lang="it-IT"/>
        </a:p>
      </dgm:t>
    </dgm:pt>
    <dgm:pt modelId="{8F75B673-F5C0-4383-B290-1CB783FF9CB4}" type="sibTrans" cxnId="{42BA2AB5-9E2D-4AC7-A7AD-FCB5AA581A0B}">
      <dgm:prSet/>
      <dgm:spPr/>
      <dgm:t>
        <a:bodyPr/>
        <a:lstStyle/>
        <a:p>
          <a:endParaRPr lang="it-IT"/>
        </a:p>
      </dgm:t>
    </dgm:pt>
    <dgm:pt modelId="{89983492-A6CC-44A0-8949-83670B7C5730}">
      <dgm:prSet phldrT="[Testo]" custT="1"/>
      <dgm:spPr/>
      <dgm:t>
        <a:bodyPr/>
        <a:lstStyle/>
        <a:p>
          <a:r>
            <a:rPr lang="it-IT" sz="1700" dirty="0" smtClean="0"/>
            <a:t>Convenzione</a:t>
          </a:r>
          <a:endParaRPr lang="it-IT" sz="1700" dirty="0"/>
        </a:p>
      </dgm:t>
    </dgm:pt>
    <dgm:pt modelId="{572C94A9-96EC-4C97-BB42-895D4A8B9474}" type="parTrans" cxnId="{86162E57-41C5-4D9D-8E89-57E694274F74}">
      <dgm:prSet/>
      <dgm:spPr/>
      <dgm:t>
        <a:bodyPr/>
        <a:lstStyle/>
        <a:p>
          <a:endParaRPr lang="it-IT"/>
        </a:p>
      </dgm:t>
    </dgm:pt>
    <dgm:pt modelId="{4AFBA4EA-1146-48ED-AC03-2363D98CDFC6}" type="sibTrans" cxnId="{86162E57-41C5-4D9D-8E89-57E694274F74}">
      <dgm:prSet/>
      <dgm:spPr/>
      <dgm:t>
        <a:bodyPr/>
        <a:lstStyle/>
        <a:p>
          <a:endParaRPr lang="it-IT"/>
        </a:p>
      </dgm:t>
    </dgm:pt>
    <dgm:pt modelId="{FCC7A029-4BCB-44A6-985E-69AD4CDC277D}">
      <dgm:prSet phldrT="[Testo]" custT="1"/>
      <dgm:spPr/>
      <dgm:t>
        <a:bodyPr/>
        <a:lstStyle/>
        <a:p>
          <a:r>
            <a:rPr lang="it-IT" sz="1400" dirty="0" smtClean="0"/>
            <a:t>L’Ente e il CET stipulano una convenzione per l’adesione all’accordo quadro</a:t>
          </a:r>
          <a:endParaRPr lang="it-IT" sz="1400" dirty="0"/>
        </a:p>
      </dgm:t>
    </dgm:pt>
    <dgm:pt modelId="{760E46FD-FE54-4887-A69C-AC9D4856DD1C}" type="parTrans" cxnId="{B44E3F0A-6C83-4A28-9D78-9CCCA09B54F9}">
      <dgm:prSet/>
      <dgm:spPr/>
      <dgm:t>
        <a:bodyPr/>
        <a:lstStyle/>
        <a:p>
          <a:endParaRPr lang="it-IT"/>
        </a:p>
      </dgm:t>
    </dgm:pt>
    <dgm:pt modelId="{F32F7810-E03C-4F49-BD78-A22E574C7379}" type="sibTrans" cxnId="{B44E3F0A-6C83-4A28-9D78-9CCCA09B54F9}">
      <dgm:prSet/>
      <dgm:spPr/>
      <dgm:t>
        <a:bodyPr/>
        <a:lstStyle/>
        <a:p>
          <a:endParaRPr lang="it-IT"/>
        </a:p>
      </dgm:t>
    </dgm:pt>
    <dgm:pt modelId="{B650DB5C-F366-4956-AA83-07B7136794E8}">
      <dgm:prSet phldrT="[Testo]" custT="1"/>
      <dgm:spPr>
        <a:solidFill>
          <a:schemeClr val="accent2"/>
        </a:solidFill>
      </dgm:spPr>
      <dgm:t>
        <a:bodyPr/>
        <a:lstStyle/>
        <a:p>
          <a:r>
            <a:rPr lang="it-IT" sz="1700" dirty="0" smtClean="0"/>
            <a:t>Capitolati tecnici specifici</a:t>
          </a:r>
          <a:endParaRPr lang="it-IT" sz="1700" dirty="0"/>
        </a:p>
      </dgm:t>
    </dgm:pt>
    <dgm:pt modelId="{8A6F137C-90FB-493B-B0EB-6119426546EE}" type="parTrans" cxnId="{E31585ED-5BCB-4ACF-888D-A8E9A631D9B0}">
      <dgm:prSet/>
      <dgm:spPr/>
      <dgm:t>
        <a:bodyPr/>
        <a:lstStyle/>
        <a:p>
          <a:endParaRPr lang="it-IT"/>
        </a:p>
      </dgm:t>
    </dgm:pt>
    <dgm:pt modelId="{FDEF4CE8-AB1F-4951-9D60-04D68E559A92}" type="sibTrans" cxnId="{E31585ED-5BCB-4ACF-888D-A8E9A631D9B0}">
      <dgm:prSet/>
      <dgm:spPr/>
      <dgm:t>
        <a:bodyPr/>
        <a:lstStyle/>
        <a:p>
          <a:endParaRPr lang="it-IT"/>
        </a:p>
      </dgm:t>
    </dgm:pt>
    <dgm:pt modelId="{A209C15D-B449-4429-8265-4A7C1ED19B2D}">
      <dgm:prSet phldrT="[Testo]" custT="1"/>
      <dgm:spPr/>
      <dgm:t>
        <a:bodyPr/>
        <a:lstStyle/>
        <a:p>
          <a:r>
            <a:rPr lang="it-IT" sz="1400" dirty="0" smtClean="0"/>
            <a:t>Il CET redige i capitolati tecnici di dettaglio degli interventi</a:t>
          </a:r>
          <a:endParaRPr lang="it-IT" sz="1400" dirty="0"/>
        </a:p>
      </dgm:t>
    </dgm:pt>
    <dgm:pt modelId="{3AAC2ED6-D3F5-4493-9DF5-68CB87697E40}" type="parTrans" cxnId="{30291A31-6DF3-4A47-ABA0-C03D9D463520}">
      <dgm:prSet/>
      <dgm:spPr/>
      <dgm:t>
        <a:bodyPr/>
        <a:lstStyle/>
        <a:p>
          <a:endParaRPr lang="it-IT"/>
        </a:p>
      </dgm:t>
    </dgm:pt>
    <dgm:pt modelId="{C238A8E1-1458-492F-A98D-B09975091E9E}" type="sibTrans" cxnId="{30291A31-6DF3-4A47-ABA0-C03D9D463520}">
      <dgm:prSet/>
      <dgm:spPr/>
      <dgm:t>
        <a:bodyPr/>
        <a:lstStyle/>
        <a:p>
          <a:endParaRPr lang="it-IT"/>
        </a:p>
      </dgm:t>
    </dgm:pt>
    <dgm:pt modelId="{B48565D0-09F5-495C-9735-4FAFE9977254}" type="pres">
      <dgm:prSet presAssocID="{79BA9C5D-0ADB-4EA6-AD45-7F179FF9736F}" presName="rootnode" presStyleCnt="0">
        <dgm:presLayoutVars>
          <dgm:chMax/>
          <dgm:chPref/>
          <dgm:dir/>
          <dgm:animLvl val="lvl"/>
        </dgm:presLayoutVars>
      </dgm:prSet>
      <dgm:spPr/>
      <dgm:t>
        <a:bodyPr/>
        <a:lstStyle/>
        <a:p>
          <a:endParaRPr lang="it-IT"/>
        </a:p>
      </dgm:t>
    </dgm:pt>
    <dgm:pt modelId="{8B03C1E4-8857-45F9-99C9-BFB85D266751}" type="pres">
      <dgm:prSet presAssocID="{B9679CCC-A295-40C0-AB7B-F4715FADF778}" presName="composite" presStyleCnt="0"/>
      <dgm:spPr/>
    </dgm:pt>
    <dgm:pt modelId="{3DC84CC3-FD66-47BD-BF38-12BF057C8EE0}" type="pres">
      <dgm:prSet presAssocID="{B9679CCC-A295-40C0-AB7B-F4715FADF778}" presName="bentUpArrow1" presStyleLbl="alignImgPlace1" presStyleIdx="0" presStyleCnt="2"/>
      <dgm:spPr/>
    </dgm:pt>
    <dgm:pt modelId="{256385D4-7DD0-405C-8EDF-79A12A5C7176}" type="pres">
      <dgm:prSet presAssocID="{B9679CCC-A295-40C0-AB7B-F4715FADF778}" presName="ParentText" presStyleLbl="node1" presStyleIdx="0" presStyleCnt="3">
        <dgm:presLayoutVars>
          <dgm:chMax val="1"/>
          <dgm:chPref val="1"/>
          <dgm:bulletEnabled val="1"/>
        </dgm:presLayoutVars>
      </dgm:prSet>
      <dgm:spPr/>
      <dgm:t>
        <a:bodyPr/>
        <a:lstStyle/>
        <a:p>
          <a:endParaRPr lang="it-IT"/>
        </a:p>
      </dgm:t>
    </dgm:pt>
    <dgm:pt modelId="{A13C7D3E-D344-4CF7-A1A2-04701B41437A}" type="pres">
      <dgm:prSet presAssocID="{B9679CCC-A295-40C0-AB7B-F4715FADF778}" presName="ChildText" presStyleLbl="revTx" presStyleIdx="0" presStyleCnt="3" custScaleX="219606" custLinFactNeighborX="63869">
        <dgm:presLayoutVars>
          <dgm:chMax val="0"/>
          <dgm:chPref val="0"/>
          <dgm:bulletEnabled val="1"/>
        </dgm:presLayoutVars>
      </dgm:prSet>
      <dgm:spPr/>
      <dgm:t>
        <a:bodyPr/>
        <a:lstStyle/>
        <a:p>
          <a:endParaRPr lang="it-IT"/>
        </a:p>
      </dgm:t>
    </dgm:pt>
    <dgm:pt modelId="{4FA14288-C268-4888-B86F-FD48AC794A37}" type="pres">
      <dgm:prSet presAssocID="{3D3C21BB-7FDF-4BCF-A57D-5C1C99410586}" presName="sibTrans" presStyleCnt="0"/>
      <dgm:spPr/>
    </dgm:pt>
    <dgm:pt modelId="{AC4F3CF1-A271-49C5-954D-4365F0639086}" type="pres">
      <dgm:prSet presAssocID="{89983492-A6CC-44A0-8949-83670B7C5730}" presName="composite" presStyleCnt="0"/>
      <dgm:spPr/>
    </dgm:pt>
    <dgm:pt modelId="{BF222F66-8899-4B46-BD54-5D8C61396010}" type="pres">
      <dgm:prSet presAssocID="{89983492-A6CC-44A0-8949-83670B7C5730}" presName="bentUpArrow1" presStyleLbl="alignImgPlace1" presStyleIdx="1" presStyleCnt="2"/>
      <dgm:spPr/>
    </dgm:pt>
    <dgm:pt modelId="{CC376C53-4785-4419-85D5-25EBE1D2A329}" type="pres">
      <dgm:prSet presAssocID="{89983492-A6CC-44A0-8949-83670B7C5730}" presName="ParentText" presStyleLbl="node1" presStyleIdx="1" presStyleCnt="3">
        <dgm:presLayoutVars>
          <dgm:chMax val="1"/>
          <dgm:chPref val="1"/>
          <dgm:bulletEnabled val="1"/>
        </dgm:presLayoutVars>
      </dgm:prSet>
      <dgm:spPr/>
      <dgm:t>
        <a:bodyPr/>
        <a:lstStyle/>
        <a:p>
          <a:endParaRPr lang="it-IT"/>
        </a:p>
      </dgm:t>
    </dgm:pt>
    <dgm:pt modelId="{E5E6F794-9618-4850-81F1-035082FA3E5E}" type="pres">
      <dgm:prSet presAssocID="{89983492-A6CC-44A0-8949-83670B7C5730}" presName="ChildText" presStyleLbl="revTx" presStyleIdx="1" presStyleCnt="3" custScaleX="233483" custLinFactNeighborX="71756" custLinFactNeighborY="-1844">
        <dgm:presLayoutVars>
          <dgm:chMax val="0"/>
          <dgm:chPref val="0"/>
          <dgm:bulletEnabled val="1"/>
        </dgm:presLayoutVars>
      </dgm:prSet>
      <dgm:spPr/>
      <dgm:t>
        <a:bodyPr/>
        <a:lstStyle/>
        <a:p>
          <a:endParaRPr lang="it-IT"/>
        </a:p>
      </dgm:t>
    </dgm:pt>
    <dgm:pt modelId="{6FC6DE3B-02CA-4580-8C53-04A80869773F}" type="pres">
      <dgm:prSet presAssocID="{4AFBA4EA-1146-48ED-AC03-2363D98CDFC6}" presName="sibTrans" presStyleCnt="0"/>
      <dgm:spPr/>
    </dgm:pt>
    <dgm:pt modelId="{833305DB-7F7E-442A-9846-AED290C3593A}" type="pres">
      <dgm:prSet presAssocID="{B650DB5C-F366-4956-AA83-07B7136794E8}" presName="composite" presStyleCnt="0"/>
      <dgm:spPr/>
    </dgm:pt>
    <dgm:pt modelId="{6846B064-027A-44C5-8DBF-3A58523E6B65}" type="pres">
      <dgm:prSet presAssocID="{B650DB5C-F366-4956-AA83-07B7136794E8}" presName="ParentText" presStyleLbl="node1" presStyleIdx="2" presStyleCnt="3">
        <dgm:presLayoutVars>
          <dgm:chMax val="1"/>
          <dgm:chPref val="1"/>
          <dgm:bulletEnabled val="1"/>
        </dgm:presLayoutVars>
      </dgm:prSet>
      <dgm:spPr/>
      <dgm:t>
        <a:bodyPr/>
        <a:lstStyle/>
        <a:p>
          <a:endParaRPr lang="it-IT"/>
        </a:p>
      </dgm:t>
    </dgm:pt>
    <dgm:pt modelId="{8C77B12C-7959-4DC5-BAC2-69A6D67AA18A}" type="pres">
      <dgm:prSet presAssocID="{B650DB5C-F366-4956-AA83-07B7136794E8}" presName="FinalChildText" presStyleLbl="revTx" presStyleIdx="2" presStyleCnt="3" custScaleX="160476" custLinFactNeighborX="33725">
        <dgm:presLayoutVars>
          <dgm:chMax val="0"/>
          <dgm:chPref val="0"/>
          <dgm:bulletEnabled val="1"/>
        </dgm:presLayoutVars>
      </dgm:prSet>
      <dgm:spPr/>
      <dgm:t>
        <a:bodyPr/>
        <a:lstStyle/>
        <a:p>
          <a:endParaRPr lang="it-IT"/>
        </a:p>
      </dgm:t>
    </dgm:pt>
  </dgm:ptLst>
  <dgm:cxnLst>
    <dgm:cxn modelId="{D18CDA2A-5EEB-45C4-AFF3-E44ED6F73F84}" type="presOf" srcId="{B650DB5C-F366-4956-AA83-07B7136794E8}" destId="{6846B064-027A-44C5-8DBF-3A58523E6B65}" srcOrd="0" destOrd="0" presId="urn:microsoft.com/office/officeart/2005/8/layout/StepDownProcess"/>
    <dgm:cxn modelId="{5BDD151E-E7A7-49A4-838A-A5F4C91BCB36}" srcId="{79BA9C5D-0ADB-4EA6-AD45-7F179FF9736F}" destId="{B9679CCC-A295-40C0-AB7B-F4715FADF778}" srcOrd="0" destOrd="0" parTransId="{AF1CEAEA-F735-4AB7-BD15-DE076EB4063D}" sibTransId="{3D3C21BB-7FDF-4BCF-A57D-5C1C99410586}"/>
    <dgm:cxn modelId="{B2D4BD1C-EEEC-458C-B969-1861372A5A8E}" type="presOf" srcId="{79BA9C5D-0ADB-4EA6-AD45-7F179FF9736F}" destId="{B48565D0-09F5-495C-9735-4FAFE9977254}" srcOrd="0" destOrd="0" presId="urn:microsoft.com/office/officeart/2005/8/layout/StepDownProcess"/>
    <dgm:cxn modelId="{B16C1B7D-9464-4836-9973-13DD781C73EE}" type="presOf" srcId="{56491530-5852-4963-99A7-41D4483DDFF2}" destId="{A13C7D3E-D344-4CF7-A1A2-04701B41437A}" srcOrd="0" destOrd="0" presId="urn:microsoft.com/office/officeart/2005/8/layout/StepDownProcess"/>
    <dgm:cxn modelId="{86162E57-41C5-4D9D-8E89-57E694274F74}" srcId="{79BA9C5D-0ADB-4EA6-AD45-7F179FF9736F}" destId="{89983492-A6CC-44A0-8949-83670B7C5730}" srcOrd="1" destOrd="0" parTransId="{572C94A9-96EC-4C97-BB42-895D4A8B9474}" sibTransId="{4AFBA4EA-1146-48ED-AC03-2363D98CDFC6}"/>
    <dgm:cxn modelId="{B8BE080A-9D89-4566-9062-5B5D1C16B039}" type="presOf" srcId="{FCC7A029-4BCB-44A6-985E-69AD4CDC277D}" destId="{E5E6F794-9618-4850-81F1-035082FA3E5E}" srcOrd="0" destOrd="0" presId="urn:microsoft.com/office/officeart/2005/8/layout/StepDownProcess"/>
    <dgm:cxn modelId="{64198A09-F13C-4F73-B2E9-3148BF48950B}" type="presOf" srcId="{B9679CCC-A295-40C0-AB7B-F4715FADF778}" destId="{256385D4-7DD0-405C-8EDF-79A12A5C7176}" srcOrd="0" destOrd="0" presId="urn:microsoft.com/office/officeart/2005/8/layout/StepDownProcess"/>
    <dgm:cxn modelId="{4CC6B3C7-6DC5-4B28-9ED1-4C586D327D9B}" type="presOf" srcId="{A209C15D-B449-4429-8265-4A7C1ED19B2D}" destId="{8C77B12C-7959-4DC5-BAC2-69A6D67AA18A}" srcOrd="0" destOrd="0" presId="urn:microsoft.com/office/officeart/2005/8/layout/StepDownProcess"/>
    <dgm:cxn modelId="{24FAAC9B-659A-4A61-BFBE-6A8D715553AF}" type="presOf" srcId="{89983492-A6CC-44A0-8949-83670B7C5730}" destId="{CC376C53-4785-4419-85D5-25EBE1D2A329}" srcOrd="0" destOrd="0" presId="urn:microsoft.com/office/officeart/2005/8/layout/StepDownProcess"/>
    <dgm:cxn modelId="{E31585ED-5BCB-4ACF-888D-A8E9A631D9B0}" srcId="{79BA9C5D-0ADB-4EA6-AD45-7F179FF9736F}" destId="{B650DB5C-F366-4956-AA83-07B7136794E8}" srcOrd="2" destOrd="0" parTransId="{8A6F137C-90FB-493B-B0EB-6119426546EE}" sibTransId="{FDEF4CE8-AB1F-4951-9D60-04D68E559A92}"/>
    <dgm:cxn modelId="{42BA2AB5-9E2D-4AC7-A7AD-FCB5AA581A0B}" srcId="{B9679CCC-A295-40C0-AB7B-F4715FADF778}" destId="{56491530-5852-4963-99A7-41D4483DDFF2}" srcOrd="0" destOrd="0" parTransId="{B0E35D58-DCA4-4A58-80BD-888CC0FD7B97}" sibTransId="{8F75B673-F5C0-4383-B290-1CB783FF9CB4}"/>
    <dgm:cxn modelId="{B44E3F0A-6C83-4A28-9D78-9CCCA09B54F9}" srcId="{89983492-A6CC-44A0-8949-83670B7C5730}" destId="{FCC7A029-4BCB-44A6-985E-69AD4CDC277D}" srcOrd="0" destOrd="0" parTransId="{760E46FD-FE54-4887-A69C-AC9D4856DD1C}" sibTransId="{F32F7810-E03C-4F49-BD78-A22E574C7379}"/>
    <dgm:cxn modelId="{30291A31-6DF3-4A47-ABA0-C03D9D463520}" srcId="{B650DB5C-F366-4956-AA83-07B7136794E8}" destId="{A209C15D-B449-4429-8265-4A7C1ED19B2D}" srcOrd="0" destOrd="0" parTransId="{3AAC2ED6-D3F5-4493-9DF5-68CB87697E40}" sibTransId="{C238A8E1-1458-492F-A98D-B09975091E9E}"/>
    <dgm:cxn modelId="{277D6B04-2B50-48C3-8ECA-17845680948B}" type="presParOf" srcId="{B48565D0-09F5-495C-9735-4FAFE9977254}" destId="{8B03C1E4-8857-45F9-99C9-BFB85D266751}" srcOrd="0" destOrd="0" presId="urn:microsoft.com/office/officeart/2005/8/layout/StepDownProcess"/>
    <dgm:cxn modelId="{F0580440-A44F-409D-9D9E-385A6843B0CC}" type="presParOf" srcId="{8B03C1E4-8857-45F9-99C9-BFB85D266751}" destId="{3DC84CC3-FD66-47BD-BF38-12BF057C8EE0}" srcOrd="0" destOrd="0" presId="urn:microsoft.com/office/officeart/2005/8/layout/StepDownProcess"/>
    <dgm:cxn modelId="{D02E134B-2177-461E-8068-89F62AAC912A}" type="presParOf" srcId="{8B03C1E4-8857-45F9-99C9-BFB85D266751}" destId="{256385D4-7DD0-405C-8EDF-79A12A5C7176}" srcOrd="1" destOrd="0" presId="urn:microsoft.com/office/officeart/2005/8/layout/StepDownProcess"/>
    <dgm:cxn modelId="{8C21AD64-ACBF-46B3-B334-0C4182F46BAE}" type="presParOf" srcId="{8B03C1E4-8857-45F9-99C9-BFB85D266751}" destId="{A13C7D3E-D344-4CF7-A1A2-04701B41437A}" srcOrd="2" destOrd="0" presId="urn:microsoft.com/office/officeart/2005/8/layout/StepDownProcess"/>
    <dgm:cxn modelId="{E693A553-41F1-45EC-97F7-44467588D703}" type="presParOf" srcId="{B48565D0-09F5-495C-9735-4FAFE9977254}" destId="{4FA14288-C268-4888-B86F-FD48AC794A37}" srcOrd="1" destOrd="0" presId="urn:microsoft.com/office/officeart/2005/8/layout/StepDownProcess"/>
    <dgm:cxn modelId="{88F290F1-4500-4D65-AA02-E16E2D7A4540}" type="presParOf" srcId="{B48565D0-09F5-495C-9735-4FAFE9977254}" destId="{AC4F3CF1-A271-49C5-954D-4365F0639086}" srcOrd="2" destOrd="0" presId="urn:microsoft.com/office/officeart/2005/8/layout/StepDownProcess"/>
    <dgm:cxn modelId="{0AE415FC-4254-40FC-8CCC-1DB3528BAF0F}" type="presParOf" srcId="{AC4F3CF1-A271-49C5-954D-4365F0639086}" destId="{BF222F66-8899-4B46-BD54-5D8C61396010}" srcOrd="0" destOrd="0" presId="urn:microsoft.com/office/officeart/2005/8/layout/StepDownProcess"/>
    <dgm:cxn modelId="{7DC4E266-067F-41DC-91FC-3F8C59BD9E94}" type="presParOf" srcId="{AC4F3CF1-A271-49C5-954D-4365F0639086}" destId="{CC376C53-4785-4419-85D5-25EBE1D2A329}" srcOrd="1" destOrd="0" presId="urn:microsoft.com/office/officeart/2005/8/layout/StepDownProcess"/>
    <dgm:cxn modelId="{D2D8CE9E-98DA-4370-8E9E-2F80D11A8010}" type="presParOf" srcId="{AC4F3CF1-A271-49C5-954D-4365F0639086}" destId="{E5E6F794-9618-4850-81F1-035082FA3E5E}" srcOrd="2" destOrd="0" presId="urn:microsoft.com/office/officeart/2005/8/layout/StepDownProcess"/>
    <dgm:cxn modelId="{1976D18F-EFCA-41E8-860B-76214124172B}" type="presParOf" srcId="{B48565D0-09F5-495C-9735-4FAFE9977254}" destId="{6FC6DE3B-02CA-4580-8C53-04A80869773F}" srcOrd="3" destOrd="0" presId="urn:microsoft.com/office/officeart/2005/8/layout/StepDownProcess"/>
    <dgm:cxn modelId="{ACD8EB84-AD7F-41DF-B561-A21162CF7C74}" type="presParOf" srcId="{B48565D0-09F5-495C-9735-4FAFE9977254}" destId="{833305DB-7F7E-442A-9846-AED290C3593A}" srcOrd="4" destOrd="0" presId="urn:microsoft.com/office/officeart/2005/8/layout/StepDownProcess"/>
    <dgm:cxn modelId="{0AB151C2-B354-4AD5-B92B-B107BE42EE2D}" type="presParOf" srcId="{833305DB-7F7E-442A-9846-AED290C3593A}" destId="{6846B064-027A-44C5-8DBF-3A58523E6B65}" srcOrd="0" destOrd="0" presId="urn:microsoft.com/office/officeart/2005/8/layout/StepDownProcess"/>
    <dgm:cxn modelId="{E30D7262-BCD7-47BC-86AC-76AA3425DB07}" type="presParOf" srcId="{833305DB-7F7E-442A-9846-AED290C3593A}" destId="{8C77B12C-7959-4DC5-BAC2-69A6D67AA18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031681-3F3D-45C6-9EAF-2EA16448C791}" type="doc">
      <dgm:prSet loTypeId="urn:microsoft.com/office/officeart/2005/8/layout/hChevron3" loCatId="process" qsTypeId="urn:microsoft.com/office/officeart/2005/8/quickstyle/simple1" qsCatId="simple" csTypeId="urn:microsoft.com/office/officeart/2005/8/colors/accent1_2" csCatId="accent1" phldr="1"/>
      <dgm:spPr/>
    </dgm:pt>
    <dgm:pt modelId="{80221EBB-A603-4C73-AE2C-13549DEE466B}">
      <dgm:prSet phldrT="[Testo]"/>
      <dgm:spPr/>
      <dgm:t>
        <a:bodyPr/>
        <a:lstStyle/>
        <a:p>
          <a:r>
            <a:rPr lang="it-IT" dirty="0" err="1" smtClean="0"/>
            <a:t>Step</a:t>
          </a:r>
          <a:r>
            <a:rPr lang="it-IT" dirty="0" smtClean="0"/>
            <a:t> 1</a:t>
          </a:r>
          <a:endParaRPr lang="it-IT" dirty="0"/>
        </a:p>
      </dgm:t>
    </dgm:pt>
    <dgm:pt modelId="{704FA053-CC29-493F-8B07-B623B5940E07}" type="parTrans" cxnId="{9019ADF9-C46B-4A88-BBAB-ACC827D8742C}">
      <dgm:prSet/>
      <dgm:spPr/>
      <dgm:t>
        <a:bodyPr/>
        <a:lstStyle/>
        <a:p>
          <a:endParaRPr lang="it-IT"/>
        </a:p>
      </dgm:t>
    </dgm:pt>
    <dgm:pt modelId="{1716180B-4F05-4687-BFC4-A99BD4219112}" type="sibTrans" cxnId="{9019ADF9-C46B-4A88-BBAB-ACC827D8742C}">
      <dgm:prSet/>
      <dgm:spPr/>
      <dgm:t>
        <a:bodyPr/>
        <a:lstStyle/>
        <a:p>
          <a:endParaRPr lang="it-IT"/>
        </a:p>
      </dgm:t>
    </dgm:pt>
    <dgm:pt modelId="{B40FFD25-1267-40E8-B68A-8F05479B945E}">
      <dgm:prSet phldrT="[Testo]"/>
      <dgm:spPr>
        <a:solidFill>
          <a:schemeClr val="accent1">
            <a:lumMod val="40000"/>
            <a:lumOff val="60000"/>
          </a:schemeClr>
        </a:solidFill>
        <a:ln>
          <a:solidFill>
            <a:schemeClr val="accent1">
              <a:lumMod val="20000"/>
              <a:lumOff val="80000"/>
            </a:schemeClr>
          </a:solidFill>
        </a:ln>
      </dgm:spPr>
      <dgm:t>
        <a:bodyPr/>
        <a:lstStyle/>
        <a:p>
          <a:r>
            <a:rPr lang="it-IT" dirty="0" err="1" smtClean="0"/>
            <a:t>Step</a:t>
          </a:r>
          <a:r>
            <a:rPr lang="it-IT" dirty="0" smtClean="0"/>
            <a:t> 2</a:t>
          </a:r>
          <a:endParaRPr lang="it-IT" dirty="0"/>
        </a:p>
      </dgm:t>
    </dgm:pt>
    <dgm:pt modelId="{B08B2E14-7CAF-40D1-9E7B-18CC8F701DA0}" type="parTrans" cxnId="{A7B7D581-FE5A-45FE-A3E6-49820EAA1E44}">
      <dgm:prSet/>
      <dgm:spPr/>
      <dgm:t>
        <a:bodyPr/>
        <a:lstStyle/>
        <a:p>
          <a:endParaRPr lang="it-IT"/>
        </a:p>
      </dgm:t>
    </dgm:pt>
    <dgm:pt modelId="{85DFF3A8-AFCC-404C-9BAB-A0CA2E89AAD0}" type="sibTrans" cxnId="{A7B7D581-FE5A-45FE-A3E6-49820EAA1E44}">
      <dgm:prSet/>
      <dgm:spPr/>
      <dgm:t>
        <a:bodyPr/>
        <a:lstStyle/>
        <a:p>
          <a:endParaRPr lang="it-IT"/>
        </a:p>
      </dgm:t>
    </dgm:pt>
    <dgm:pt modelId="{9C42B184-F117-4D2A-995D-76CA72551C6C}">
      <dgm:prSet phldrT="[Testo]"/>
      <dgm:spPr>
        <a:solidFill>
          <a:schemeClr val="accent1">
            <a:lumMod val="40000"/>
            <a:lumOff val="60000"/>
          </a:schemeClr>
        </a:solidFill>
      </dgm:spPr>
      <dgm:t>
        <a:bodyPr/>
        <a:lstStyle/>
        <a:p>
          <a:r>
            <a:rPr lang="it-IT" dirty="0" err="1" smtClean="0"/>
            <a:t>Step</a:t>
          </a:r>
          <a:r>
            <a:rPr lang="it-IT" dirty="0" smtClean="0"/>
            <a:t> 3</a:t>
          </a:r>
          <a:endParaRPr lang="it-IT" dirty="0"/>
        </a:p>
      </dgm:t>
    </dgm:pt>
    <dgm:pt modelId="{3C461E83-E6EB-47E1-B0AC-BC1456ADE22C}" type="parTrans" cxnId="{E9F307B3-FB91-42EC-923C-49FF04921EE7}">
      <dgm:prSet/>
      <dgm:spPr/>
      <dgm:t>
        <a:bodyPr/>
        <a:lstStyle/>
        <a:p>
          <a:endParaRPr lang="it-IT"/>
        </a:p>
      </dgm:t>
    </dgm:pt>
    <dgm:pt modelId="{3B4ECBE3-B13A-40CB-8365-DE218AB22D20}" type="sibTrans" cxnId="{E9F307B3-FB91-42EC-923C-49FF04921EE7}">
      <dgm:prSet/>
      <dgm:spPr/>
      <dgm:t>
        <a:bodyPr/>
        <a:lstStyle/>
        <a:p>
          <a:endParaRPr lang="it-IT"/>
        </a:p>
      </dgm:t>
    </dgm:pt>
    <dgm:pt modelId="{46868FC0-110E-4E42-9932-3541457E770A}" type="pres">
      <dgm:prSet presAssocID="{89031681-3F3D-45C6-9EAF-2EA16448C791}" presName="Name0" presStyleCnt="0">
        <dgm:presLayoutVars>
          <dgm:dir/>
          <dgm:resizeHandles val="exact"/>
        </dgm:presLayoutVars>
      </dgm:prSet>
      <dgm:spPr/>
    </dgm:pt>
    <dgm:pt modelId="{DBB92126-2D16-4DD8-9636-BFB8B115A630}" type="pres">
      <dgm:prSet presAssocID="{80221EBB-A603-4C73-AE2C-13549DEE466B}" presName="parTxOnly" presStyleLbl="node1" presStyleIdx="0" presStyleCnt="3">
        <dgm:presLayoutVars>
          <dgm:bulletEnabled val="1"/>
        </dgm:presLayoutVars>
      </dgm:prSet>
      <dgm:spPr/>
      <dgm:t>
        <a:bodyPr/>
        <a:lstStyle/>
        <a:p>
          <a:endParaRPr lang="it-IT"/>
        </a:p>
      </dgm:t>
    </dgm:pt>
    <dgm:pt modelId="{C3C9C318-0C90-42AC-A9EB-3E959BC47F0C}" type="pres">
      <dgm:prSet presAssocID="{1716180B-4F05-4687-BFC4-A99BD4219112}" presName="parSpace" presStyleCnt="0"/>
      <dgm:spPr/>
    </dgm:pt>
    <dgm:pt modelId="{32D833CE-83B8-4CF3-A0B9-BE8D65358FB5}" type="pres">
      <dgm:prSet presAssocID="{B40FFD25-1267-40E8-B68A-8F05479B945E}" presName="parTxOnly" presStyleLbl="node1" presStyleIdx="1" presStyleCnt="3">
        <dgm:presLayoutVars>
          <dgm:bulletEnabled val="1"/>
        </dgm:presLayoutVars>
      </dgm:prSet>
      <dgm:spPr/>
      <dgm:t>
        <a:bodyPr/>
        <a:lstStyle/>
        <a:p>
          <a:endParaRPr lang="it-IT"/>
        </a:p>
      </dgm:t>
    </dgm:pt>
    <dgm:pt modelId="{A9BBB8A4-AE35-4FC4-ADC9-8C9E3FED7932}" type="pres">
      <dgm:prSet presAssocID="{85DFF3A8-AFCC-404C-9BAB-A0CA2E89AAD0}" presName="parSpace" presStyleCnt="0"/>
      <dgm:spPr/>
    </dgm:pt>
    <dgm:pt modelId="{15B527AF-7767-42BD-AEEC-12CA8F0F701D}" type="pres">
      <dgm:prSet presAssocID="{9C42B184-F117-4D2A-995D-76CA72551C6C}" presName="parTxOnly" presStyleLbl="node1" presStyleIdx="2" presStyleCnt="3">
        <dgm:presLayoutVars>
          <dgm:bulletEnabled val="1"/>
        </dgm:presLayoutVars>
      </dgm:prSet>
      <dgm:spPr/>
      <dgm:t>
        <a:bodyPr/>
        <a:lstStyle/>
        <a:p>
          <a:endParaRPr lang="it-IT"/>
        </a:p>
      </dgm:t>
    </dgm:pt>
  </dgm:ptLst>
  <dgm:cxnLst>
    <dgm:cxn modelId="{E9F307B3-FB91-42EC-923C-49FF04921EE7}" srcId="{89031681-3F3D-45C6-9EAF-2EA16448C791}" destId="{9C42B184-F117-4D2A-995D-76CA72551C6C}" srcOrd="2" destOrd="0" parTransId="{3C461E83-E6EB-47E1-B0AC-BC1456ADE22C}" sibTransId="{3B4ECBE3-B13A-40CB-8365-DE218AB22D20}"/>
    <dgm:cxn modelId="{7C5C520E-1F39-495A-833A-EA01D0131060}" type="presOf" srcId="{9C42B184-F117-4D2A-995D-76CA72551C6C}" destId="{15B527AF-7767-42BD-AEEC-12CA8F0F701D}" srcOrd="0" destOrd="0" presId="urn:microsoft.com/office/officeart/2005/8/layout/hChevron3"/>
    <dgm:cxn modelId="{60A000D4-DDE5-4B6B-8589-4F9276CFDF9D}" type="presOf" srcId="{80221EBB-A603-4C73-AE2C-13549DEE466B}" destId="{DBB92126-2D16-4DD8-9636-BFB8B115A630}" srcOrd="0" destOrd="0" presId="urn:microsoft.com/office/officeart/2005/8/layout/hChevron3"/>
    <dgm:cxn modelId="{9019ADF9-C46B-4A88-BBAB-ACC827D8742C}" srcId="{89031681-3F3D-45C6-9EAF-2EA16448C791}" destId="{80221EBB-A603-4C73-AE2C-13549DEE466B}" srcOrd="0" destOrd="0" parTransId="{704FA053-CC29-493F-8B07-B623B5940E07}" sibTransId="{1716180B-4F05-4687-BFC4-A99BD4219112}"/>
    <dgm:cxn modelId="{7A805690-E22A-4A1C-991A-7D6040F16597}" type="presOf" srcId="{B40FFD25-1267-40E8-B68A-8F05479B945E}" destId="{32D833CE-83B8-4CF3-A0B9-BE8D65358FB5}" srcOrd="0" destOrd="0" presId="urn:microsoft.com/office/officeart/2005/8/layout/hChevron3"/>
    <dgm:cxn modelId="{A7B7D581-FE5A-45FE-A3E6-49820EAA1E44}" srcId="{89031681-3F3D-45C6-9EAF-2EA16448C791}" destId="{B40FFD25-1267-40E8-B68A-8F05479B945E}" srcOrd="1" destOrd="0" parTransId="{B08B2E14-7CAF-40D1-9E7B-18CC8F701DA0}" sibTransId="{85DFF3A8-AFCC-404C-9BAB-A0CA2E89AAD0}"/>
    <dgm:cxn modelId="{A6B1BE67-7278-44E7-A9BA-D56F7C40677B}" type="presOf" srcId="{89031681-3F3D-45C6-9EAF-2EA16448C791}" destId="{46868FC0-110E-4E42-9932-3541457E770A}" srcOrd="0" destOrd="0" presId="urn:microsoft.com/office/officeart/2005/8/layout/hChevron3"/>
    <dgm:cxn modelId="{9690C058-7687-44F2-B992-1180A531AB73}" type="presParOf" srcId="{46868FC0-110E-4E42-9932-3541457E770A}" destId="{DBB92126-2D16-4DD8-9636-BFB8B115A630}" srcOrd="0" destOrd="0" presId="urn:microsoft.com/office/officeart/2005/8/layout/hChevron3"/>
    <dgm:cxn modelId="{803AD7C7-DA9F-43F2-95BF-B6EDE1D875F1}" type="presParOf" srcId="{46868FC0-110E-4E42-9932-3541457E770A}" destId="{C3C9C318-0C90-42AC-A9EB-3E959BC47F0C}" srcOrd="1" destOrd="0" presId="urn:microsoft.com/office/officeart/2005/8/layout/hChevron3"/>
    <dgm:cxn modelId="{919920FC-8576-4ABC-80B3-C5C87B14578D}" type="presParOf" srcId="{46868FC0-110E-4E42-9932-3541457E770A}" destId="{32D833CE-83B8-4CF3-A0B9-BE8D65358FB5}" srcOrd="2" destOrd="0" presId="urn:microsoft.com/office/officeart/2005/8/layout/hChevron3"/>
    <dgm:cxn modelId="{ABB71D85-924C-4EF9-910E-454ECC46C21E}" type="presParOf" srcId="{46868FC0-110E-4E42-9932-3541457E770A}" destId="{A9BBB8A4-AE35-4FC4-ADC9-8C9E3FED7932}" srcOrd="3" destOrd="0" presId="urn:microsoft.com/office/officeart/2005/8/layout/hChevron3"/>
    <dgm:cxn modelId="{852FCFE7-9565-452A-9C20-7CED7537FA86}" type="presParOf" srcId="{46868FC0-110E-4E42-9932-3541457E770A}" destId="{15B527AF-7767-42BD-AEEC-12CA8F0F701D}"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BA9C5D-0ADB-4EA6-AD45-7F179FF9736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B9679CCC-A295-40C0-AB7B-F4715FADF778}">
      <dgm:prSet phldrT="[Testo]" custT="1"/>
      <dgm:spPr>
        <a:solidFill>
          <a:schemeClr val="accent2"/>
        </a:solidFill>
      </dgm:spPr>
      <dgm:t>
        <a:bodyPr/>
        <a:lstStyle/>
        <a:p>
          <a:r>
            <a:rPr lang="it-IT" sz="1700" dirty="0" smtClean="0"/>
            <a:t>Rilancio Competitivo</a:t>
          </a:r>
          <a:endParaRPr lang="it-IT" sz="1700" dirty="0"/>
        </a:p>
      </dgm:t>
    </dgm:pt>
    <dgm:pt modelId="{AF1CEAEA-F735-4AB7-BD15-DE076EB4063D}" type="parTrans" cxnId="{5BDD151E-E7A7-49A4-838A-A5F4C91BCB36}">
      <dgm:prSet/>
      <dgm:spPr/>
      <dgm:t>
        <a:bodyPr/>
        <a:lstStyle/>
        <a:p>
          <a:endParaRPr lang="it-IT"/>
        </a:p>
      </dgm:t>
    </dgm:pt>
    <dgm:pt modelId="{3D3C21BB-7FDF-4BCF-A57D-5C1C99410586}" type="sibTrans" cxnId="{5BDD151E-E7A7-49A4-838A-A5F4C91BCB36}">
      <dgm:prSet/>
      <dgm:spPr/>
      <dgm:t>
        <a:bodyPr/>
        <a:lstStyle/>
        <a:p>
          <a:endParaRPr lang="it-IT"/>
        </a:p>
      </dgm:t>
    </dgm:pt>
    <dgm:pt modelId="{56491530-5852-4963-99A7-41D4483DDFF2}">
      <dgm:prSet phldrT="[Testo]" custT="1"/>
      <dgm:spPr/>
      <dgm:t>
        <a:bodyPr/>
        <a:lstStyle/>
        <a:p>
          <a:r>
            <a:rPr lang="it-IT" sz="1400" dirty="0" smtClean="0"/>
            <a:t>Il CET gestisce la fase di rilancio competitivo sull’intervento specifico per l’individuazione dell’appaltatore</a:t>
          </a:r>
          <a:endParaRPr lang="it-IT" sz="1400" dirty="0"/>
        </a:p>
      </dgm:t>
    </dgm:pt>
    <dgm:pt modelId="{B0E35D58-DCA4-4A58-80BD-888CC0FD7B97}" type="parTrans" cxnId="{42BA2AB5-9E2D-4AC7-A7AD-FCB5AA581A0B}">
      <dgm:prSet/>
      <dgm:spPr/>
      <dgm:t>
        <a:bodyPr/>
        <a:lstStyle/>
        <a:p>
          <a:endParaRPr lang="it-IT"/>
        </a:p>
      </dgm:t>
    </dgm:pt>
    <dgm:pt modelId="{8F75B673-F5C0-4383-B290-1CB783FF9CB4}" type="sibTrans" cxnId="{42BA2AB5-9E2D-4AC7-A7AD-FCB5AA581A0B}">
      <dgm:prSet/>
      <dgm:spPr/>
      <dgm:t>
        <a:bodyPr/>
        <a:lstStyle/>
        <a:p>
          <a:endParaRPr lang="it-IT"/>
        </a:p>
      </dgm:t>
    </dgm:pt>
    <dgm:pt modelId="{89983492-A6CC-44A0-8949-83670B7C5730}">
      <dgm:prSet phldrT="[Testo]" custT="1"/>
      <dgm:spPr>
        <a:solidFill>
          <a:schemeClr val="accent6"/>
        </a:solidFill>
      </dgm:spPr>
      <dgm:t>
        <a:bodyPr/>
        <a:lstStyle/>
        <a:p>
          <a:r>
            <a:rPr lang="it-IT" sz="1700" dirty="0" smtClean="0"/>
            <a:t>Stipula del Contratto</a:t>
          </a:r>
          <a:endParaRPr lang="it-IT" sz="1700" dirty="0"/>
        </a:p>
      </dgm:t>
    </dgm:pt>
    <dgm:pt modelId="{572C94A9-96EC-4C97-BB42-895D4A8B9474}" type="parTrans" cxnId="{86162E57-41C5-4D9D-8E89-57E694274F74}">
      <dgm:prSet/>
      <dgm:spPr/>
      <dgm:t>
        <a:bodyPr/>
        <a:lstStyle/>
        <a:p>
          <a:endParaRPr lang="it-IT"/>
        </a:p>
      </dgm:t>
    </dgm:pt>
    <dgm:pt modelId="{4AFBA4EA-1146-48ED-AC03-2363D98CDFC6}" type="sibTrans" cxnId="{86162E57-41C5-4D9D-8E89-57E694274F74}">
      <dgm:prSet/>
      <dgm:spPr/>
      <dgm:t>
        <a:bodyPr/>
        <a:lstStyle/>
        <a:p>
          <a:endParaRPr lang="it-IT"/>
        </a:p>
      </dgm:t>
    </dgm:pt>
    <dgm:pt modelId="{FCC7A029-4BCB-44A6-985E-69AD4CDC277D}">
      <dgm:prSet phldrT="[Testo]" custT="1"/>
      <dgm:spPr/>
      <dgm:t>
        <a:bodyPr/>
        <a:lstStyle/>
        <a:p>
          <a:r>
            <a:rPr lang="it-IT" sz="1400" dirty="0" smtClean="0"/>
            <a:t>L’Ente e l’appaltatore individuato stipulano il contratto</a:t>
          </a:r>
          <a:endParaRPr lang="it-IT" sz="1400" dirty="0"/>
        </a:p>
      </dgm:t>
    </dgm:pt>
    <dgm:pt modelId="{760E46FD-FE54-4887-A69C-AC9D4856DD1C}" type="parTrans" cxnId="{B44E3F0A-6C83-4A28-9D78-9CCCA09B54F9}">
      <dgm:prSet/>
      <dgm:spPr/>
      <dgm:t>
        <a:bodyPr/>
        <a:lstStyle/>
        <a:p>
          <a:endParaRPr lang="it-IT"/>
        </a:p>
      </dgm:t>
    </dgm:pt>
    <dgm:pt modelId="{F32F7810-E03C-4F49-BD78-A22E574C7379}" type="sibTrans" cxnId="{B44E3F0A-6C83-4A28-9D78-9CCCA09B54F9}">
      <dgm:prSet/>
      <dgm:spPr/>
      <dgm:t>
        <a:bodyPr/>
        <a:lstStyle/>
        <a:p>
          <a:endParaRPr lang="it-IT"/>
        </a:p>
      </dgm:t>
    </dgm:pt>
    <dgm:pt modelId="{B650DB5C-F366-4956-AA83-07B7136794E8}">
      <dgm:prSet phldrT="[Testo]" custT="1"/>
      <dgm:spPr>
        <a:solidFill>
          <a:schemeClr val="accent4"/>
        </a:solidFill>
      </dgm:spPr>
      <dgm:t>
        <a:bodyPr/>
        <a:lstStyle/>
        <a:p>
          <a:r>
            <a:rPr lang="it-IT" sz="1700" dirty="0" smtClean="0"/>
            <a:t>Realizzazione degli interventi</a:t>
          </a:r>
          <a:endParaRPr lang="it-IT" sz="1700" dirty="0"/>
        </a:p>
      </dgm:t>
    </dgm:pt>
    <dgm:pt modelId="{8A6F137C-90FB-493B-B0EB-6119426546EE}" type="parTrans" cxnId="{E31585ED-5BCB-4ACF-888D-A8E9A631D9B0}">
      <dgm:prSet/>
      <dgm:spPr/>
      <dgm:t>
        <a:bodyPr/>
        <a:lstStyle/>
        <a:p>
          <a:endParaRPr lang="it-IT"/>
        </a:p>
      </dgm:t>
    </dgm:pt>
    <dgm:pt modelId="{FDEF4CE8-AB1F-4951-9D60-04D68E559A92}" type="sibTrans" cxnId="{E31585ED-5BCB-4ACF-888D-A8E9A631D9B0}">
      <dgm:prSet/>
      <dgm:spPr/>
      <dgm:t>
        <a:bodyPr/>
        <a:lstStyle/>
        <a:p>
          <a:endParaRPr lang="it-IT"/>
        </a:p>
      </dgm:t>
    </dgm:pt>
    <dgm:pt modelId="{A209C15D-B449-4429-8265-4A7C1ED19B2D}">
      <dgm:prSet phldrT="[Testo]" custT="1"/>
      <dgm:spPr/>
      <dgm:t>
        <a:bodyPr/>
        <a:lstStyle/>
        <a:p>
          <a:r>
            <a:rPr lang="it-IT" sz="1400" dirty="0" smtClean="0"/>
            <a:t>L’appaltatore realizza gli interventi a proprie spese</a:t>
          </a:r>
          <a:endParaRPr lang="it-IT" sz="1400" dirty="0"/>
        </a:p>
      </dgm:t>
    </dgm:pt>
    <dgm:pt modelId="{3AAC2ED6-D3F5-4493-9DF5-68CB87697E40}" type="parTrans" cxnId="{30291A31-6DF3-4A47-ABA0-C03D9D463520}">
      <dgm:prSet/>
      <dgm:spPr/>
      <dgm:t>
        <a:bodyPr/>
        <a:lstStyle/>
        <a:p>
          <a:endParaRPr lang="it-IT"/>
        </a:p>
      </dgm:t>
    </dgm:pt>
    <dgm:pt modelId="{C238A8E1-1458-492F-A98D-B09975091E9E}" type="sibTrans" cxnId="{30291A31-6DF3-4A47-ABA0-C03D9D463520}">
      <dgm:prSet/>
      <dgm:spPr/>
      <dgm:t>
        <a:bodyPr/>
        <a:lstStyle/>
        <a:p>
          <a:endParaRPr lang="it-IT"/>
        </a:p>
      </dgm:t>
    </dgm:pt>
    <dgm:pt modelId="{B48565D0-09F5-495C-9735-4FAFE9977254}" type="pres">
      <dgm:prSet presAssocID="{79BA9C5D-0ADB-4EA6-AD45-7F179FF9736F}" presName="rootnode" presStyleCnt="0">
        <dgm:presLayoutVars>
          <dgm:chMax/>
          <dgm:chPref/>
          <dgm:dir/>
          <dgm:animLvl val="lvl"/>
        </dgm:presLayoutVars>
      </dgm:prSet>
      <dgm:spPr/>
      <dgm:t>
        <a:bodyPr/>
        <a:lstStyle/>
        <a:p>
          <a:endParaRPr lang="it-IT"/>
        </a:p>
      </dgm:t>
    </dgm:pt>
    <dgm:pt modelId="{8B03C1E4-8857-45F9-99C9-BFB85D266751}" type="pres">
      <dgm:prSet presAssocID="{B9679CCC-A295-40C0-AB7B-F4715FADF778}" presName="composite" presStyleCnt="0"/>
      <dgm:spPr/>
    </dgm:pt>
    <dgm:pt modelId="{3DC84CC3-FD66-47BD-BF38-12BF057C8EE0}" type="pres">
      <dgm:prSet presAssocID="{B9679CCC-A295-40C0-AB7B-F4715FADF778}" presName="bentUpArrow1" presStyleLbl="alignImgPlace1" presStyleIdx="0" presStyleCnt="2"/>
      <dgm:spPr/>
    </dgm:pt>
    <dgm:pt modelId="{256385D4-7DD0-405C-8EDF-79A12A5C7176}" type="pres">
      <dgm:prSet presAssocID="{B9679CCC-A295-40C0-AB7B-F4715FADF778}" presName="ParentText" presStyleLbl="node1" presStyleIdx="0" presStyleCnt="3">
        <dgm:presLayoutVars>
          <dgm:chMax val="1"/>
          <dgm:chPref val="1"/>
          <dgm:bulletEnabled val="1"/>
        </dgm:presLayoutVars>
      </dgm:prSet>
      <dgm:spPr/>
      <dgm:t>
        <a:bodyPr/>
        <a:lstStyle/>
        <a:p>
          <a:endParaRPr lang="it-IT"/>
        </a:p>
      </dgm:t>
    </dgm:pt>
    <dgm:pt modelId="{A13C7D3E-D344-4CF7-A1A2-04701B41437A}" type="pres">
      <dgm:prSet presAssocID="{B9679CCC-A295-40C0-AB7B-F4715FADF778}" presName="ChildText" presStyleLbl="revTx" presStyleIdx="0" presStyleCnt="3" custScaleX="243589" custLinFactNeighborX="90380" custLinFactNeighborY="-1844">
        <dgm:presLayoutVars>
          <dgm:chMax val="0"/>
          <dgm:chPref val="0"/>
          <dgm:bulletEnabled val="1"/>
        </dgm:presLayoutVars>
      </dgm:prSet>
      <dgm:spPr/>
      <dgm:t>
        <a:bodyPr/>
        <a:lstStyle/>
        <a:p>
          <a:endParaRPr lang="it-IT"/>
        </a:p>
      </dgm:t>
    </dgm:pt>
    <dgm:pt modelId="{4FA14288-C268-4888-B86F-FD48AC794A37}" type="pres">
      <dgm:prSet presAssocID="{3D3C21BB-7FDF-4BCF-A57D-5C1C99410586}" presName="sibTrans" presStyleCnt="0"/>
      <dgm:spPr/>
    </dgm:pt>
    <dgm:pt modelId="{AC4F3CF1-A271-49C5-954D-4365F0639086}" type="pres">
      <dgm:prSet presAssocID="{89983492-A6CC-44A0-8949-83670B7C5730}" presName="composite" presStyleCnt="0"/>
      <dgm:spPr/>
    </dgm:pt>
    <dgm:pt modelId="{BF222F66-8899-4B46-BD54-5D8C61396010}" type="pres">
      <dgm:prSet presAssocID="{89983492-A6CC-44A0-8949-83670B7C5730}" presName="bentUpArrow1" presStyleLbl="alignImgPlace1" presStyleIdx="1" presStyleCnt="2"/>
      <dgm:spPr/>
    </dgm:pt>
    <dgm:pt modelId="{CC376C53-4785-4419-85D5-25EBE1D2A329}" type="pres">
      <dgm:prSet presAssocID="{89983492-A6CC-44A0-8949-83670B7C5730}" presName="ParentText" presStyleLbl="node1" presStyleIdx="1" presStyleCnt="3">
        <dgm:presLayoutVars>
          <dgm:chMax val="1"/>
          <dgm:chPref val="1"/>
          <dgm:bulletEnabled val="1"/>
        </dgm:presLayoutVars>
      </dgm:prSet>
      <dgm:spPr/>
      <dgm:t>
        <a:bodyPr/>
        <a:lstStyle/>
        <a:p>
          <a:endParaRPr lang="it-IT"/>
        </a:p>
      </dgm:t>
    </dgm:pt>
    <dgm:pt modelId="{E5E6F794-9618-4850-81F1-035082FA3E5E}" type="pres">
      <dgm:prSet presAssocID="{89983492-A6CC-44A0-8949-83670B7C5730}" presName="ChildText" presStyleLbl="revTx" presStyleIdx="1" presStyleCnt="3" custScaleX="281962" custLinFactNeighborX="97130">
        <dgm:presLayoutVars>
          <dgm:chMax val="0"/>
          <dgm:chPref val="0"/>
          <dgm:bulletEnabled val="1"/>
        </dgm:presLayoutVars>
      </dgm:prSet>
      <dgm:spPr/>
      <dgm:t>
        <a:bodyPr/>
        <a:lstStyle/>
        <a:p>
          <a:endParaRPr lang="it-IT"/>
        </a:p>
      </dgm:t>
    </dgm:pt>
    <dgm:pt modelId="{6FC6DE3B-02CA-4580-8C53-04A80869773F}" type="pres">
      <dgm:prSet presAssocID="{4AFBA4EA-1146-48ED-AC03-2363D98CDFC6}" presName="sibTrans" presStyleCnt="0"/>
      <dgm:spPr/>
    </dgm:pt>
    <dgm:pt modelId="{833305DB-7F7E-442A-9846-AED290C3593A}" type="pres">
      <dgm:prSet presAssocID="{B650DB5C-F366-4956-AA83-07B7136794E8}" presName="composite" presStyleCnt="0"/>
      <dgm:spPr/>
    </dgm:pt>
    <dgm:pt modelId="{6846B064-027A-44C5-8DBF-3A58523E6B65}" type="pres">
      <dgm:prSet presAssocID="{B650DB5C-F366-4956-AA83-07B7136794E8}" presName="ParentText" presStyleLbl="node1" presStyleIdx="2" presStyleCnt="3">
        <dgm:presLayoutVars>
          <dgm:chMax val="1"/>
          <dgm:chPref val="1"/>
          <dgm:bulletEnabled val="1"/>
        </dgm:presLayoutVars>
      </dgm:prSet>
      <dgm:spPr/>
      <dgm:t>
        <a:bodyPr/>
        <a:lstStyle/>
        <a:p>
          <a:endParaRPr lang="it-IT"/>
        </a:p>
      </dgm:t>
    </dgm:pt>
    <dgm:pt modelId="{8C77B12C-7959-4DC5-BAC2-69A6D67AA18A}" type="pres">
      <dgm:prSet presAssocID="{B650DB5C-F366-4956-AA83-07B7136794E8}" presName="FinalChildText" presStyleLbl="revTx" presStyleIdx="2" presStyleCnt="3" custScaleX="128872" custLinFactNeighborX="20092" custLinFactNeighborY="-1845">
        <dgm:presLayoutVars>
          <dgm:chMax val="0"/>
          <dgm:chPref val="0"/>
          <dgm:bulletEnabled val="1"/>
        </dgm:presLayoutVars>
      </dgm:prSet>
      <dgm:spPr/>
      <dgm:t>
        <a:bodyPr/>
        <a:lstStyle/>
        <a:p>
          <a:endParaRPr lang="it-IT"/>
        </a:p>
      </dgm:t>
    </dgm:pt>
  </dgm:ptLst>
  <dgm:cxnLst>
    <dgm:cxn modelId="{86162E57-41C5-4D9D-8E89-57E694274F74}" srcId="{79BA9C5D-0ADB-4EA6-AD45-7F179FF9736F}" destId="{89983492-A6CC-44A0-8949-83670B7C5730}" srcOrd="1" destOrd="0" parTransId="{572C94A9-96EC-4C97-BB42-895D4A8B9474}" sibTransId="{4AFBA4EA-1146-48ED-AC03-2363D98CDFC6}"/>
    <dgm:cxn modelId="{E31585ED-5BCB-4ACF-888D-A8E9A631D9B0}" srcId="{79BA9C5D-0ADB-4EA6-AD45-7F179FF9736F}" destId="{B650DB5C-F366-4956-AA83-07B7136794E8}" srcOrd="2" destOrd="0" parTransId="{8A6F137C-90FB-493B-B0EB-6119426546EE}" sibTransId="{FDEF4CE8-AB1F-4951-9D60-04D68E559A92}"/>
    <dgm:cxn modelId="{B44E3F0A-6C83-4A28-9D78-9CCCA09B54F9}" srcId="{89983492-A6CC-44A0-8949-83670B7C5730}" destId="{FCC7A029-4BCB-44A6-985E-69AD4CDC277D}" srcOrd="0" destOrd="0" parTransId="{760E46FD-FE54-4887-A69C-AC9D4856DD1C}" sibTransId="{F32F7810-E03C-4F49-BD78-A22E574C7379}"/>
    <dgm:cxn modelId="{A634BB7D-118D-4441-903E-4B0E2F2D9EA2}" type="presOf" srcId="{B650DB5C-F366-4956-AA83-07B7136794E8}" destId="{6846B064-027A-44C5-8DBF-3A58523E6B65}" srcOrd="0" destOrd="0" presId="urn:microsoft.com/office/officeart/2005/8/layout/StepDownProcess"/>
    <dgm:cxn modelId="{7973CCEB-3253-4C32-9D76-7653FAAD0925}" type="presOf" srcId="{56491530-5852-4963-99A7-41D4483DDFF2}" destId="{A13C7D3E-D344-4CF7-A1A2-04701B41437A}" srcOrd="0" destOrd="0" presId="urn:microsoft.com/office/officeart/2005/8/layout/StepDownProcess"/>
    <dgm:cxn modelId="{593BB6CC-AE2B-434B-84A8-54E18AFF82F1}" type="presOf" srcId="{B9679CCC-A295-40C0-AB7B-F4715FADF778}" destId="{256385D4-7DD0-405C-8EDF-79A12A5C7176}" srcOrd="0" destOrd="0" presId="urn:microsoft.com/office/officeart/2005/8/layout/StepDownProcess"/>
    <dgm:cxn modelId="{276B73D4-3717-4694-9804-D1F761C49083}" type="presOf" srcId="{FCC7A029-4BCB-44A6-985E-69AD4CDC277D}" destId="{E5E6F794-9618-4850-81F1-035082FA3E5E}" srcOrd="0" destOrd="0" presId="urn:microsoft.com/office/officeart/2005/8/layout/StepDownProcess"/>
    <dgm:cxn modelId="{42BA2AB5-9E2D-4AC7-A7AD-FCB5AA581A0B}" srcId="{B9679CCC-A295-40C0-AB7B-F4715FADF778}" destId="{56491530-5852-4963-99A7-41D4483DDFF2}" srcOrd="0" destOrd="0" parTransId="{B0E35D58-DCA4-4A58-80BD-888CC0FD7B97}" sibTransId="{8F75B673-F5C0-4383-B290-1CB783FF9CB4}"/>
    <dgm:cxn modelId="{5BDD151E-E7A7-49A4-838A-A5F4C91BCB36}" srcId="{79BA9C5D-0ADB-4EA6-AD45-7F179FF9736F}" destId="{B9679CCC-A295-40C0-AB7B-F4715FADF778}" srcOrd="0" destOrd="0" parTransId="{AF1CEAEA-F735-4AB7-BD15-DE076EB4063D}" sibTransId="{3D3C21BB-7FDF-4BCF-A57D-5C1C99410586}"/>
    <dgm:cxn modelId="{AD00F694-E16A-4AF9-A3C3-F3A77671AB0C}" type="presOf" srcId="{89983492-A6CC-44A0-8949-83670B7C5730}" destId="{CC376C53-4785-4419-85D5-25EBE1D2A329}" srcOrd="0" destOrd="0" presId="urn:microsoft.com/office/officeart/2005/8/layout/StepDownProcess"/>
    <dgm:cxn modelId="{30291A31-6DF3-4A47-ABA0-C03D9D463520}" srcId="{B650DB5C-F366-4956-AA83-07B7136794E8}" destId="{A209C15D-B449-4429-8265-4A7C1ED19B2D}" srcOrd="0" destOrd="0" parTransId="{3AAC2ED6-D3F5-4493-9DF5-68CB87697E40}" sibTransId="{C238A8E1-1458-492F-A98D-B09975091E9E}"/>
    <dgm:cxn modelId="{CDBB6766-28DF-461B-9743-867380B5EC0C}" type="presOf" srcId="{A209C15D-B449-4429-8265-4A7C1ED19B2D}" destId="{8C77B12C-7959-4DC5-BAC2-69A6D67AA18A}" srcOrd="0" destOrd="0" presId="urn:microsoft.com/office/officeart/2005/8/layout/StepDownProcess"/>
    <dgm:cxn modelId="{D32E0BBD-5B62-49FD-87A8-DF6C54A2952F}" type="presOf" srcId="{79BA9C5D-0ADB-4EA6-AD45-7F179FF9736F}" destId="{B48565D0-09F5-495C-9735-4FAFE9977254}" srcOrd="0" destOrd="0" presId="urn:microsoft.com/office/officeart/2005/8/layout/StepDownProcess"/>
    <dgm:cxn modelId="{32B029CB-A26F-4ED8-9FB5-CDD6CD6A36B2}" type="presParOf" srcId="{B48565D0-09F5-495C-9735-4FAFE9977254}" destId="{8B03C1E4-8857-45F9-99C9-BFB85D266751}" srcOrd="0" destOrd="0" presId="urn:microsoft.com/office/officeart/2005/8/layout/StepDownProcess"/>
    <dgm:cxn modelId="{2E2BC82A-C45B-4582-83FC-9CAF39908F7D}" type="presParOf" srcId="{8B03C1E4-8857-45F9-99C9-BFB85D266751}" destId="{3DC84CC3-FD66-47BD-BF38-12BF057C8EE0}" srcOrd="0" destOrd="0" presId="urn:microsoft.com/office/officeart/2005/8/layout/StepDownProcess"/>
    <dgm:cxn modelId="{2CF6AB96-CD93-40BD-BF77-031F6DBBA320}" type="presParOf" srcId="{8B03C1E4-8857-45F9-99C9-BFB85D266751}" destId="{256385D4-7DD0-405C-8EDF-79A12A5C7176}" srcOrd="1" destOrd="0" presId="urn:microsoft.com/office/officeart/2005/8/layout/StepDownProcess"/>
    <dgm:cxn modelId="{6259665B-4249-454D-82EB-687A5404746E}" type="presParOf" srcId="{8B03C1E4-8857-45F9-99C9-BFB85D266751}" destId="{A13C7D3E-D344-4CF7-A1A2-04701B41437A}" srcOrd="2" destOrd="0" presId="urn:microsoft.com/office/officeart/2005/8/layout/StepDownProcess"/>
    <dgm:cxn modelId="{DED7DC5E-0742-45FD-ACD8-0BB5DF04D3F7}" type="presParOf" srcId="{B48565D0-09F5-495C-9735-4FAFE9977254}" destId="{4FA14288-C268-4888-B86F-FD48AC794A37}" srcOrd="1" destOrd="0" presId="urn:microsoft.com/office/officeart/2005/8/layout/StepDownProcess"/>
    <dgm:cxn modelId="{024B33E1-6155-4002-A55C-CD317FDF4ECF}" type="presParOf" srcId="{B48565D0-09F5-495C-9735-4FAFE9977254}" destId="{AC4F3CF1-A271-49C5-954D-4365F0639086}" srcOrd="2" destOrd="0" presId="urn:microsoft.com/office/officeart/2005/8/layout/StepDownProcess"/>
    <dgm:cxn modelId="{339592F8-D8E7-4D59-AAE7-943EC500E848}" type="presParOf" srcId="{AC4F3CF1-A271-49C5-954D-4365F0639086}" destId="{BF222F66-8899-4B46-BD54-5D8C61396010}" srcOrd="0" destOrd="0" presId="urn:microsoft.com/office/officeart/2005/8/layout/StepDownProcess"/>
    <dgm:cxn modelId="{A5F0FC19-94E2-4918-8294-42B2087D5945}" type="presParOf" srcId="{AC4F3CF1-A271-49C5-954D-4365F0639086}" destId="{CC376C53-4785-4419-85D5-25EBE1D2A329}" srcOrd="1" destOrd="0" presId="urn:microsoft.com/office/officeart/2005/8/layout/StepDownProcess"/>
    <dgm:cxn modelId="{1BF7D834-C25A-43D8-8EAA-E2E83502472B}" type="presParOf" srcId="{AC4F3CF1-A271-49C5-954D-4365F0639086}" destId="{E5E6F794-9618-4850-81F1-035082FA3E5E}" srcOrd="2" destOrd="0" presId="urn:microsoft.com/office/officeart/2005/8/layout/StepDownProcess"/>
    <dgm:cxn modelId="{77A6494E-18D9-4D42-A891-B5A80F108889}" type="presParOf" srcId="{B48565D0-09F5-495C-9735-4FAFE9977254}" destId="{6FC6DE3B-02CA-4580-8C53-04A80869773F}" srcOrd="3" destOrd="0" presId="urn:microsoft.com/office/officeart/2005/8/layout/StepDownProcess"/>
    <dgm:cxn modelId="{90F2790C-2F3C-49F9-AA5F-A6BDB5F0A699}" type="presParOf" srcId="{B48565D0-09F5-495C-9735-4FAFE9977254}" destId="{833305DB-7F7E-442A-9846-AED290C3593A}" srcOrd="4" destOrd="0" presId="urn:microsoft.com/office/officeart/2005/8/layout/StepDownProcess"/>
    <dgm:cxn modelId="{288AD8AD-C8C9-4AC9-A055-93198D1235BA}" type="presParOf" srcId="{833305DB-7F7E-442A-9846-AED290C3593A}" destId="{6846B064-027A-44C5-8DBF-3A58523E6B65}" srcOrd="0" destOrd="0" presId="urn:microsoft.com/office/officeart/2005/8/layout/StepDownProcess"/>
    <dgm:cxn modelId="{03B1BFFC-8D3E-43D8-B676-E6E49AC9A526}" type="presParOf" srcId="{833305DB-7F7E-442A-9846-AED290C3593A}" destId="{8C77B12C-7959-4DC5-BAC2-69A6D67AA18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031681-3F3D-45C6-9EAF-2EA16448C791}" type="doc">
      <dgm:prSet loTypeId="urn:microsoft.com/office/officeart/2005/8/layout/hChevron3" loCatId="process" qsTypeId="urn:microsoft.com/office/officeart/2005/8/quickstyle/simple1" qsCatId="simple" csTypeId="urn:microsoft.com/office/officeart/2005/8/colors/accent1_2" csCatId="accent1" phldr="1"/>
      <dgm:spPr/>
    </dgm:pt>
    <dgm:pt modelId="{80221EBB-A603-4C73-AE2C-13549DEE466B}">
      <dgm:prSet phldrT="[Testo]"/>
      <dgm:spPr>
        <a:solidFill>
          <a:schemeClr val="accent1">
            <a:lumMod val="40000"/>
            <a:lumOff val="60000"/>
          </a:schemeClr>
        </a:solidFill>
      </dgm:spPr>
      <dgm:t>
        <a:bodyPr/>
        <a:lstStyle/>
        <a:p>
          <a:r>
            <a:rPr lang="it-IT" dirty="0" err="1" smtClean="0"/>
            <a:t>Step</a:t>
          </a:r>
          <a:r>
            <a:rPr lang="it-IT" dirty="0" smtClean="0"/>
            <a:t> 1</a:t>
          </a:r>
          <a:endParaRPr lang="it-IT" dirty="0"/>
        </a:p>
      </dgm:t>
    </dgm:pt>
    <dgm:pt modelId="{704FA053-CC29-493F-8B07-B623B5940E07}" type="parTrans" cxnId="{9019ADF9-C46B-4A88-BBAB-ACC827D8742C}">
      <dgm:prSet/>
      <dgm:spPr/>
      <dgm:t>
        <a:bodyPr/>
        <a:lstStyle/>
        <a:p>
          <a:endParaRPr lang="it-IT"/>
        </a:p>
      </dgm:t>
    </dgm:pt>
    <dgm:pt modelId="{1716180B-4F05-4687-BFC4-A99BD4219112}" type="sibTrans" cxnId="{9019ADF9-C46B-4A88-BBAB-ACC827D8742C}">
      <dgm:prSet/>
      <dgm:spPr/>
      <dgm:t>
        <a:bodyPr/>
        <a:lstStyle/>
        <a:p>
          <a:endParaRPr lang="it-IT"/>
        </a:p>
      </dgm:t>
    </dgm:pt>
    <dgm:pt modelId="{B40FFD25-1267-40E8-B68A-8F05479B945E}">
      <dgm:prSet phldrT="[Testo]"/>
      <dgm:spPr>
        <a:solidFill>
          <a:schemeClr val="accent1"/>
        </a:solidFill>
        <a:ln>
          <a:solidFill>
            <a:schemeClr val="accent1">
              <a:lumMod val="20000"/>
              <a:lumOff val="80000"/>
            </a:schemeClr>
          </a:solidFill>
        </a:ln>
      </dgm:spPr>
      <dgm:t>
        <a:bodyPr/>
        <a:lstStyle/>
        <a:p>
          <a:r>
            <a:rPr lang="it-IT" dirty="0" err="1" smtClean="0"/>
            <a:t>Step</a:t>
          </a:r>
          <a:r>
            <a:rPr lang="it-IT" dirty="0" smtClean="0"/>
            <a:t> 2</a:t>
          </a:r>
          <a:endParaRPr lang="it-IT" dirty="0"/>
        </a:p>
      </dgm:t>
    </dgm:pt>
    <dgm:pt modelId="{B08B2E14-7CAF-40D1-9E7B-18CC8F701DA0}" type="parTrans" cxnId="{A7B7D581-FE5A-45FE-A3E6-49820EAA1E44}">
      <dgm:prSet/>
      <dgm:spPr/>
      <dgm:t>
        <a:bodyPr/>
        <a:lstStyle/>
        <a:p>
          <a:endParaRPr lang="it-IT"/>
        </a:p>
      </dgm:t>
    </dgm:pt>
    <dgm:pt modelId="{85DFF3A8-AFCC-404C-9BAB-A0CA2E89AAD0}" type="sibTrans" cxnId="{A7B7D581-FE5A-45FE-A3E6-49820EAA1E44}">
      <dgm:prSet/>
      <dgm:spPr/>
      <dgm:t>
        <a:bodyPr/>
        <a:lstStyle/>
        <a:p>
          <a:endParaRPr lang="it-IT"/>
        </a:p>
      </dgm:t>
    </dgm:pt>
    <dgm:pt modelId="{9C42B184-F117-4D2A-995D-76CA72551C6C}">
      <dgm:prSet phldrT="[Testo]"/>
      <dgm:spPr>
        <a:solidFill>
          <a:schemeClr val="accent1">
            <a:lumMod val="40000"/>
            <a:lumOff val="60000"/>
          </a:schemeClr>
        </a:solidFill>
      </dgm:spPr>
      <dgm:t>
        <a:bodyPr/>
        <a:lstStyle/>
        <a:p>
          <a:r>
            <a:rPr lang="it-IT" dirty="0" err="1" smtClean="0"/>
            <a:t>Step</a:t>
          </a:r>
          <a:r>
            <a:rPr lang="it-IT" dirty="0" smtClean="0"/>
            <a:t> 3</a:t>
          </a:r>
          <a:endParaRPr lang="it-IT" dirty="0"/>
        </a:p>
      </dgm:t>
    </dgm:pt>
    <dgm:pt modelId="{3C461E83-E6EB-47E1-B0AC-BC1456ADE22C}" type="parTrans" cxnId="{E9F307B3-FB91-42EC-923C-49FF04921EE7}">
      <dgm:prSet/>
      <dgm:spPr/>
      <dgm:t>
        <a:bodyPr/>
        <a:lstStyle/>
        <a:p>
          <a:endParaRPr lang="it-IT"/>
        </a:p>
      </dgm:t>
    </dgm:pt>
    <dgm:pt modelId="{3B4ECBE3-B13A-40CB-8365-DE218AB22D20}" type="sibTrans" cxnId="{E9F307B3-FB91-42EC-923C-49FF04921EE7}">
      <dgm:prSet/>
      <dgm:spPr/>
      <dgm:t>
        <a:bodyPr/>
        <a:lstStyle/>
        <a:p>
          <a:endParaRPr lang="it-IT"/>
        </a:p>
      </dgm:t>
    </dgm:pt>
    <dgm:pt modelId="{46868FC0-110E-4E42-9932-3541457E770A}" type="pres">
      <dgm:prSet presAssocID="{89031681-3F3D-45C6-9EAF-2EA16448C791}" presName="Name0" presStyleCnt="0">
        <dgm:presLayoutVars>
          <dgm:dir/>
          <dgm:resizeHandles val="exact"/>
        </dgm:presLayoutVars>
      </dgm:prSet>
      <dgm:spPr/>
    </dgm:pt>
    <dgm:pt modelId="{DBB92126-2D16-4DD8-9636-BFB8B115A630}" type="pres">
      <dgm:prSet presAssocID="{80221EBB-A603-4C73-AE2C-13549DEE466B}" presName="parTxOnly" presStyleLbl="node1" presStyleIdx="0" presStyleCnt="3">
        <dgm:presLayoutVars>
          <dgm:bulletEnabled val="1"/>
        </dgm:presLayoutVars>
      </dgm:prSet>
      <dgm:spPr/>
      <dgm:t>
        <a:bodyPr/>
        <a:lstStyle/>
        <a:p>
          <a:endParaRPr lang="it-IT"/>
        </a:p>
      </dgm:t>
    </dgm:pt>
    <dgm:pt modelId="{C3C9C318-0C90-42AC-A9EB-3E959BC47F0C}" type="pres">
      <dgm:prSet presAssocID="{1716180B-4F05-4687-BFC4-A99BD4219112}" presName="parSpace" presStyleCnt="0"/>
      <dgm:spPr/>
    </dgm:pt>
    <dgm:pt modelId="{32D833CE-83B8-4CF3-A0B9-BE8D65358FB5}" type="pres">
      <dgm:prSet presAssocID="{B40FFD25-1267-40E8-B68A-8F05479B945E}" presName="parTxOnly" presStyleLbl="node1" presStyleIdx="1" presStyleCnt="3">
        <dgm:presLayoutVars>
          <dgm:bulletEnabled val="1"/>
        </dgm:presLayoutVars>
      </dgm:prSet>
      <dgm:spPr/>
      <dgm:t>
        <a:bodyPr/>
        <a:lstStyle/>
        <a:p>
          <a:endParaRPr lang="it-IT"/>
        </a:p>
      </dgm:t>
    </dgm:pt>
    <dgm:pt modelId="{A9BBB8A4-AE35-4FC4-ADC9-8C9E3FED7932}" type="pres">
      <dgm:prSet presAssocID="{85DFF3A8-AFCC-404C-9BAB-A0CA2E89AAD0}" presName="parSpace" presStyleCnt="0"/>
      <dgm:spPr/>
    </dgm:pt>
    <dgm:pt modelId="{15B527AF-7767-42BD-AEEC-12CA8F0F701D}" type="pres">
      <dgm:prSet presAssocID="{9C42B184-F117-4D2A-995D-76CA72551C6C}" presName="parTxOnly" presStyleLbl="node1" presStyleIdx="2" presStyleCnt="3">
        <dgm:presLayoutVars>
          <dgm:bulletEnabled val="1"/>
        </dgm:presLayoutVars>
      </dgm:prSet>
      <dgm:spPr/>
      <dgm:t>
        <a:bodyPr/>
        <a:lstStyle/>
        <a:p>
          <a:endParaRPr lang="it-IT"/>
        </a:p>
      </dgm:t>
    </dgm:pt>
  </dgm:ptLst>
  <dgm:cxnLst>
    <dgm:cxn modelId="{E9F307B3-FB91-42EC-923C-49FF04921EE7}" srcId="{89031681-3F3D-45C6-9EAF-2EA16448C791}" destId="{9C42B184-F117-4D2A-995D-76CA72551C6C}" srcOrd="2" destOrd="0" parTransId="{3C461E83-E6EB-47E1-B0AC-BC1456ADE22C}" sibTransId="{3B4ECBE3-B13A-40CB-8365-DE218AB22D20}"/>
    <dgm:cxn modelId="{9FA219CF-9B70-4F4A-8FD6-BAE3D160B41D}" type="presOf" srcId="{9C42B184-F117-4D2A-995D-76CA72551C6C}" destId="{15B527AF-7767-42BD-AEEC-12CA8F0F701D}" srcOrd="0" destOrd="0" presId="urn:microsoft.com/office/officeart/2005/8/layout/hChevron3"/>
    <dgm:cxn modelId="{18C97DF1-40DA-4BB3-A094-59CD858569E7}" type="presOf" srcId="{B40FFD25-1267-40E8-B68A-8F05479B945E}" destId="{32D833CE-83B8-4CF3-A0B9-BE8D65358FB5}" srcOrd="0" destOrd="0" presId="urn:microsoft.com/office/officeart/2005/8/layout/hChevron3"/>
    <dgm:cxn modelId="{9019ADF9-C46B-4A88-BBAB-ACC827D8742C}" srcId="{89031681-3F3D-45C6-9EAF-2EA16448C791}" destId="{80221EBB-A603-4C73-AE2C-13549DEE466B}" srcOrd="0" destOrd="0" parTransId="{704FA053-CC29-493F-8B07-B623B5940E07}" sibTransId="{1716180B-4F05-4687-BFC4-A99BD4219112}"/>
    <dgm:cxn modelId="{A7B7D581-FE5A-45FE-A3E6-49820EAA1E44}" srcId="{89031681-3F3D-45C6-9EAF-2EA16448C791}" destId="{B40FFD25-1267-40E8-B68A-8F05479B945E}" srcOrd="1" destOrd="0" parTransId="{B08B2E14-7CAF-40D1-9E7B-18CC8F701DA0}" sibTransId="{85DFF3A8-AFCC-404C-9BAB-A0CA2E89AAD0}"/>
    <dgm:cxn modelId="{06E11302-B84E-427B-B314-A68C3084B748}" type="presOf" srcId="{89031681-3F3D-45C6-9EAF-2EA16448C791}" destId="{46868FC0-110E-4E42-9932-3541457E770A}" srcOrd="0" destOrd="0" presId="urn:microsoft.com/office/officeart/2005/8/layout/hChevron3"/>
    <dgm:cxn modelId="{B0A4E54E-6F0E-413D-A7E5-3E1978F014C5}" type="presOf" srcId="{80221EBB-A603-4C73-AE2C-13549DEE466B}" destId="{DBB92126-2D16-4DD8-9636-BFB8B115A630}" srcOrd="0" destOrd="0" presId="urn:microsoft.com/office/officeart/2005/8/layout/hChevron3"/>
    <dgm:cxn modelId="{47B5B79D-9763-45C3-AD3B-4B576EAF8684}" type="presParOf" srcId="{46868FC0-110E-4E42-9932-3541457E770A}" destId="{DBB92126-2D16-4DD8-9636-BFB8B115A630}" srcOrd="0" destOrd="0" presId="urn:microsoft.com/office/officeart/2005/8/layout/hChevron3"/>
    <dgm:cxn modelId="{E00C7EB9-65AE-464C-BF6E-D1411CB49F72}" type="presParOf" srcId="{46868FC0-110E-4E42-9932-3541457E770A}" destId="{C3C9C318-0C90-42AC-A9EB-3E959BC47F0C}" srcOrd="1" destOrd="0" presId="urn:microsoft.com/office/officeart/2005/8/layout/hChevron3"/>
    <dgm:cxn modelId="{783DE7FC-236B-474D-A000-CDA41D31DE16}" type="presParOf" srcId="{46868FC0-110E-4E42-9932-3541457E770A}" destId="{32D833CE-83B8-4CF3-A0B9-BE8D65358FB5}" srcOrd="2" destOrd="0" presId="urn:microsoft.com/office/officeart/2005/8/layout/hChevron3"/>
    <dgm:cxn modelId="{2CE5F34A-52FF-4038-B6B4-A665171FF1A3}" type="presParOf" srcId="{46868FC0-110E-4E42-9932-3541457E770A}" destId="{A9BBB8A4-AE35-4FC4-ADC9-8C9E3FED7932}" srcOrd="3" destOrd="0" presId="urn:microsoft.com/office/officeart/2005/8/layout/hChevron3"/>
    <dgm:cxn modelId="{7970CB23-2086-4E0A-8BAF-75FC5938758B}" type="presParOf" srcId="{46868FC0-110E-4E42-9932-3541457E770A}" destId="{15B527AF-7767-42BD-AEEC-12CA8F0F701D}"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BA9C5D-0ADB-4EA6-AD45-7F179FF9736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B9679CCC-A295-40C0-AB7B-F4715FADF778}">
      <dgm:prSet phldrT="[Testo]" custT="1"/>
      <dgm:spPr>
        <a:solidFill>
          <a:schemeClr val="accent4"/>
        </a:solidFill>
      </dgm:spPr>
      <dgm:t>
        <a:bodyPr/>
        <a:lstStyle/>
        <a:p>
          <a:r>
            <a:rPr lang="it-IT" sz="1700" dirty="0" smtClean="0"/>
            <a:t>Gestione e manutenzione</a:t>
          </a:r>
          <a:endParaRPr lang="it-IT" sz="1700" dirty="0"/>
        </a:p>
      </dgm:t>
    </dgm:pt>
    <dgm:pt modelId="{AF1CEAEA-F735-4AB7-BD15-DE076EB4063D}" type="parTrans" cxnId="{5BDD151E-E7A7-49A4-838A-A5F4C91BCB36}">
      <dgm:prSet/>
      <dgm:spPr/>
      <dgm:t>
        <a:bodyPr/>
        <a:lstStyle/>
        <a:p>
          <a:endParaRPr lang="it-IT"/>
        </a:p>
      </dgm:t>
    </dgm:pt>
    <dgm:pt modelId="{3D3C21BB-7FDF-4BCF-A57D-5C1C99410586}" type="sibTrans" cxnId="{5BDD151E-E7A7-49A4-838A-A5F4C91BCB36}">
      <dgm:prSet/>
      <dgm:spPr/>
      <dgm:t>
        <a:bodyPr/>
        <a:lstStyle/>
        <a:p>
          <a:endParaRPr lang="it-IT"/>
        </a:p>
      </dgm:t>
    </dgm:pt>
    <dgm:pt modelId="{56491530-5852-4963-99A7-41D4483DDFF2}">
      <dgm:prSet phldrT="[Testo]" custT="1"/>
      <dgm:spPr/>
      <dgm:t>
        <a:bodyPr/>
        <a:lstStyle/>
        <a:p>
          <a:r>
            <a:rPr lang="it-IT" sz="1400" dirty="0" smtClean="0"/>
            <a:t>L’appaltatore gestisce e manutiene gli interventi a proprie spese</a:t>
          </a:r>
          <a:endParaRPr lang="it-IT" sz="1400" dirty="0"/>
        </a:p>
      </dgm:t>
    </dgm:pt>
    <dgm:pt modelId="{B0E35D58-DCA4-4A58-80BD-888CC0FD7B97}" type="parTrans" cxnId="{42BA2AB5-9E2D-4AC7-A7AD-FCB5AA581A0B}">
      <dgm:prSet/>
      <dgm:spPr/>
      <dgm:t>
        <a:bodyPr/>
        <a:lstStyle/>
        <a:p>
          <a:endParaRPr lang="it-IT"/>
        </a:p>
      </dgm:t>
    </dgm:pt>
    <dgm:pt modelId="{8F75B673-F5C0-4383-B290-1CB783FF9CB4}" type="sibTrans" cxnId="{42BA2AB5-9E2D-4AC7-A7AD-FCB5AA581A0B}">
      <dgm:prSet/>
      <dgm:spPr/>
      <dgm:t>
        <a:bodyPr/>
        <a:lstStyle/>
        <a:p>
          <a:endParaRPr lang="it-IT"/>
        </a:p>
      </dgm:t>
    </dgm:pt>
    <dgm:pt modelId="{89983492-A6CC-44A0-8949-83670B7C5730}">
      <dgm:prSet phldrT="[Testo]" custT="1"/>
      <dgm:spPr>
        <a:solidFill>
          <a:schemeClr val="accent6"/>
        </a:solidFill>
      </dgm:spPr>
      <dgm:t>
        <a:bodyPr/>
        <a:lstStyle/>
        <a:p>
          <a:r>
            <a:rPr lang="it-IT" sz="1700" dirty="0" smtClean="0"/>
            <a:t>Ripartizione dei Risparmi</a:t>
          </a:r>
          <a:endParaRPr lang="it-IT" sz="1700" dirty="0"/>
        </a:p>
      </dgm:t>
    </dgm:pt>
    <dgm:pt modelId="{572C94A9-96EC-4C97-BB42-895D4A8B9474}" type="parTrans" cxnId="{86162E57-41C5-4D9D-8E89-57E694274F74}">
      <dgm:prSet/>
      <dgm:spPr/>
      <dgm:t>
        <a:bodyPr/>
        <a:lstStyle/>
        <a:p>
          <a:endParaRPr lang="it-IT"/>
        </a:p>
      </dgm:t>
    </dgm:pt>
    <dgm:pt modelId="{4AFBA4EA-1146-48ED-AC03-2363D98CDFC6}" type="sibTrans" cxnId="{86162E57-41C5-4D9D-8E89-57E694274F74}">
      <dgm:prSet/>
      <dgm:spPr/>
      <dgm:t>
        <a:bodyPr/>
        <a:lstStyle/>
        <a:p>
          <a:endParaRPr lang="it-IT"/>
        </a:p>
      </dgm:t>
    </dgm:pt>
    <dgm:pt modelId="{FCC7A029-4BCB-44A6-985E-69AD4CDC277D}">
      <dgm:prSet phldrT="[Testo]" custT="1"/>
      <dgm:spPr/>
      <dgm:t>
        <a:bodyPr/>
        <a:lstStyle/>
        <a:p>
          <a:r>
            <a:rPr lang="it-IT" sz="1400" dirty="0" smtClean="0"/>
            <a:t>L’Ente e l’appaltatore si dividono i risparmi</a:t>
          </a:r>
          <a:endParaRPr lang="it-IT" sz="1400" dirty="0"/>
        </a:p>
      </dgm:t>
    </dgm:pt>
    <dgm:pt modelId="{760E46FD-FE54-4887-A69C-AC9D4856DD1C}" type="parTrans" cxnId="{B44E3F0A-6C83-4A28-9D78-9CCCA09B54F9}">
      <dgm:prSet/>
      <dgm:spPr/>
      <dgm:t>
        <a:bodyPr/>
        <a:lstStyle/>
        <a:p>
          <a:endParaRPr lang="it-IT"/>
        </a:p>
      </dgm:t>
    </dgm:pt>
    <dgm:pt modelId="{F32F7810-E03C-4F49-BD78-A22E574C7379}" type="sibTrans" cxnId="{B44E3F0A-6C83-4A28-9D78-9CCCA09B54F9}">
      <dgm:prSet/>
      <dgm:spPr/>
      <dgm:t>
        <a:bodyPr/>
        <a:lstStyle/>
        <a:p>
          <a:endParaRPr lang="it-IT"/>
        </a:p>
      </dgm:t>
    </dgm:pt>
    <dgm:pt modelId="{B650DB5C-F366-4956-AA83-07B7136794E8}">
      <dgm:prSet phldrT="[Testo]" custT="1"/>
      <dgm:spPr>
        <a:solidFill>
          <a:schemeClr val="accent2"/>
        </a:solidFill>
      </dgm:spPr>
      <dgm:t>
        <a:bodyPr/>
        <a:lstStyle/>
        <a:p>
          <a:r>
            <a:rPr lang="it-IT" sz="1700" dirty="0" smtClean="0"/>
            <a:t>Monitoraggio</a:t>
          </a:r>
          <a:endParaRPr lang="it-IT" sz="1700" dirty="0"/>
        </a:p>
      </dgm:t>
    </dgm:pt>
    <dgm:pt modelId="{8A6F137C-90FB-493B-B0EB-6119426546EE}" type="parTrans" cxnId="{E31585ED-5BCB-4ACF-888D-A8E9A631D9B0}">
      <dgm:prSet/>
      <dgm:spPr/>
      <dgm:t>
        <a:bodyPr/>
        <a:lstStyle/>
        <a:p>
          <a:endParaRPr lang="it-IT"/>
        </a:p>
      </dgm:t>
    </dgm:pt>
    <dgm:pt modelId="{FDEF4CE8-AB1F-4951-9D60-04D68E559A92}" type="sibTrans" cxnId="{E31585ED-5BCB-4ACF-888D-A8E9A631D9B0}">
      <dgm:prSet/>
      <dgm:spPr/>
      <dgm:t>
        <a:bodyPr/>
        <a:lstStyle/>
        <a:p>
          <a:endParaRPr lang="it-IT"/>
        </a:p>
      </dgm:t>
    </dgm:pt>
    <dgm:pt modelId="{A209C15D-B449-4429-8265-4A7C1ED19B2D}">
      <dgm:prSet phldrT="[Testo]" custT="1"/>
      <dgm:spPr/>
      <dgm:t>
        <a:bodyPr/>
        <a:lstStyle/>
        <a:p>
          <a:r>
            <a:rPr lang="it-IT" sz="1400" dirty="0" smtClean="0"/>
            <a:t>Il CET verifica il rispetto dei parametri contrattuali</a:t>
          </a:r>
          <a:endParaRPr lang="it-IT" sz="1400" dirty="0"/>
        </a:p>
      </dgm:t>
    </dgm:pt>
    <dgm:pt modelId="{3AAC2ED6-D3F5-4493-9DF5-68CB87697E40}" type="parTrans" cxnId="{30291A31-6DF3-4A47-ABA0-C03D9D463520}">
      <dgm:prSet/>
      <dgm:spPr/>
      <dgm:t>
        <a:bodyPr/>
        <a:lstStyle/>
        <a:p>
          <a:endParaRPr lang="it-IT"/>
        </a:p>
      </dgm:t>
    </dgm:pt>
    <dgm:pt modelId="{C238A8E1-1458-492F-A98D-B09975091E9E}" type="sibTrans" cxnId="{30291A31-6DF3-4A47-ABA0-C03D9D463520}">
      <dgm:prSet/>
      <dgm:spPr/>
      <dgm:t>
        <a:bodyPr/>
        <a:lstStyle/>
        <a:p>
          <a:endParaRPr lang="it-IT"/>
        </a:p>
      </dgm:t>
    </dgm:pt>
    <dgm:pt modelId="{B48565D0-09F5-495C-9735-4FAFE9977254}" type="pres">
      <dgm:prSet presAssocID="{79BA9C5D-0ADB-4EA6-AD45-7F179FF9736F}" presName="rootnode" presStyleCnt="0">
        <dgm:presLayoutVars>
          <dgm:chMax/>
          <dgm:chPref/>
          <dgm:dir/>
          <dgm:animLvl val="lvl"/>
        </dgm:presLayoutVars>
      </dgm:prSet>
      <dgm:spPr/>
      <dgm:t>
        <a:bodyPr/>
        <a:lstStyle/>
        <a:p>
          <a:endParaRPr lang="it-IT"/>
        </a:p>
      </dgm:t>
    </dgm:pt>
    <dgm:pt modelId="{8B03C1E4-8857-45F9-99C9-BFB85D266751}" type="pres">
      <dgm:prSet presAssocID="{B9679CCC-A295-40C0-AB7B-F4715FADF778}" presName="composite" presStyleCnt="0"/>
      <dgm:spPr/>
    </dgm:pt>
    <dgm:pt modelId="{3DC84CC3-FD66-47BD-BF38-12BF057C8EE0}" type="pres">
      <dgm:prSet presAssocID="{B9679CCC-A295-40C0-AB7B-F4715FADF778}" presName="bentUpArrow1" presStyleLbl="alignImgPlace1" presStyleIdx="0" presStyleCnt="2"/>
      <dgm:spPr/>
    </dgm:pt>
    <dgm:pt modelId="{256385D4-7DD0-405C-8EDF-79A12A5C7176}" type="pres">
      <dgm:prSet presAssocID="{B9679CCC-A295-40C0-AB7B-F4715FADF778}" presName="ParentText" presStyleLbl="node1" presStyleIdx="0" presStyleCnt="3">
        <dgm:presLayoutVars>
          <dgm:chMax val="1"/>
          <dgm:chPref val="1"/>
          <dgm:bulletEnabled val="1"/>
        </dgm:presLayoutVars>
      </dgm:prSet>
      <dgm:spPr/>
      <dgm:t>
        <a:bodyPr/>
        <a:lstStyle/>
        <a:p>
          <a:endParaRPr lang="it-IT"/>
        </a:p>
      </dgm:t>
    </dgm:pt>
    <dgm:pt modelId="{A13C7D3E-D344-4CF7-A1A2-04701B41437A}" type="pres">
      <dgm:prSet presAssocID="{B9679CCC-A295-40C0-AB7B-F4715FADF778}" presName="ChildText" presStyleLbl="revTx" presStyleIdx="0" presStyleCnt="3" custScaleX="183066" custLinFactNeighborX="48076" custLinFactNeighborY="-1844">
        <dgm:presLayoutVars>
          <dgm:chMax val="0"/>
          <dgm:chPref val="0"/>
          <dgm:bulletEnabled val="1"/>
        </dgm:presLayoutVars>
      </dgm:prSet>
      <dgm:spPr/>
      <dgm:t>
        <a:bodyPr/>
        <a:lstStyle/>
        <a:p>
          <a:endParaRPr lang="it-IT"/>
        </a:p>
      </dgm:t>
    </dgm:pt>
    <dgm:pt modelId="{4FA14288-C268-4888-B86F-FD48AC794A37}" type="pres">
      <dgm:prSet presAssocID="{3D3C21BB-7FDF-4BCF-A57D-5C1C99410586}" presName="sibTrans" presStyleCnt="0"/>
      <dgm:spPr/>
    </dgm:pt>
    <dgm:pt modelId="{AC4F3CF1-A271-49C5-954D-4365F0639086}" type="pres">
      <dgm:prSet presAssocID="{89983492-A6CC-44A0-8949-83670B7C5730}" presName="composite" presStyleCnt="0"/>
      <dgm:spPr/>
    </dgm:pt>
    <dgm:pt modelId="{BF222F66-8899-4B46-BD54-5D8C61396010}" type="pres">
      <dgm:prSet presAssocID="{89983492-A6CC-44A0-8949-83670B7C5730}" presName="bentUpArrow1" presStyleLbl="alignImgPlace1" presStyleIdx="1" presStyleCnt="2"/>
      <dgm:spPr/>
    </dgm:pt>
    <dgm:pt modelId="{CC376C53-4785-4419-85D5-25EBE1D2A329}" type="pres">
      <dgm:prSet presAssocID="{89983492-A6CC-44A0-8949-83670B7C5730}" presName="ParentText" presStyleLbl="node1" presStyleIdx="1" presStyleCnt="3">
        <dgm:presLayoutVars>
          <dgm:chMax val="1"/>
          <dgm:chPref val="1"/>
          <dgm:bulletEnabled val="1"/>
        </dgm:presLayoutVars>
      </dgm:prSet>
      <dgm:spPr/>
      <dgm:t>
        <a:bodyPr/>
        <a:lstStyle/>
        <a:p>
          <a:endParaRPr lang="it-IT"/>
        </a:p>
      </dgm:t>
    </dgm:pt>
    <dgm:pt modelId="{E5E6F794-9618-4850-81F1-035082FA3E5E}" type="pres">
      <dgm:prSet presAssocID="{89983492-A6CC-44A0-8949-83670B7C5730}" presName="ChildText" presStyleLbl="revTx" presStyleIdx="1" presStyleCnt="3" custScaleX="157422" custLinFactNeighborX="42336" custLinFactNeighborY="-1844">
        <dgm:presLayoutVars>
          <dgm:chMax val="0"/>
          <dgm:chPref val="0"/>
          <dgm:bulletEnabled val="1"/>
        </dgm:presLayoutVars>
      </dgm:prSet>
      <dgm:spPr/>
      <dgm:t>
        <a:bodyPr/>
        <a:lstStyle/>
        <a:p>
          <a:endParaRPr lang="it-IT"/>
        </a:p>
      </dgm:t>
    </dgm:pt>
    <dgm:pt modelId="{6FC6DE3B-02CA-4580-8C53-04A80869773F}" type="pres">
      <dgm:prSet presAssocID="{4AFBA4EA-1146-48ED-AC03-2363D98CDFC6}" presName="sibTrans" presStyleCnt="0"/>
      <dgm:spPr/>
    </dgm:pt>
    <dgm:pt modelId="{833305DB-7F7E-442A-9846-AED290C3593A}" type="pres">
      <dgm:prSet presAssocID="{B650DB5C-F366-4956-AA83-07B7136794E8}" presName="composite" presStyleCnt="0"/>
      <dgm:spPr/>
    </dgm:pt>
    <dgm:pt modelId="{6846B064-027A-44C5-8DBF-3A58523E6B65}" type="pres">
      <dgm:prSet presAssocID="{B650DB5C-F366-4956-AA83-07B7136794E8}" presName="ParentText" presStyleLbl="node1" presStyleIdx="2" presStyleCnt="3">
        <dgm:presLayoutVars>
          <dgm:chMax val="1"/>
          <dgm:chPref val="1"/>
          <dgm:bulletEnabled val="1"/>
        </dgm:presLayoutVars>
      </dgm:prSet>
      <dgm:spPr/>
      <dgm:t>
        <a:bodyPr/>
        <a:lstStyle/>
        <a:p>
          <a:endParaRPr lang="it-IT"/>
        </a:p>
      </dgm:t>
    </dgm:pt>
    <dgm:pt modelId="{8C77B12C-7959-4DC5-BAC2-69A6D67AA18A}" type="pres">
      <dgm:prSet presAssocID="{B650DB5C-F366-4956-AA83-07B7136794E8}" presName="FinalChildText" presStyleLbl="revTx" presStyleIdx="2" presStyleCnt="3" custScaleX="130656" custLinFactNeighborX="26550" custLinFactNeighborY="-922">
        <dgm:presLayoutVars>
          <dgm:chMax val="0"/>
          <dgm:chPref val="0"/>
          <dgm:bulletEnabled val="1"/>
        </dgm:presLayoutVars>
      </dgm:prSet>
      <dgm:spPr/>
      <dgm:t>
        <a:bodyPr/>
        <a:lstStyle/>
        <a:p>
          <a:endParaRPr lang="it-IT"/>
        </a:p>
      </dgm:t>
    </dgm:pt>
  </dgm:ptLst>
  <dgm:cxnLst>
    <dgm:cxn modelId="{ED1545F0-77E8-48F8-A1B5-D866B39DA205}" type="presOf" srcId="{56491530-5852-4963-99A7-41D4483DDFF2}" destId="{A13C7D3E-D344-4CF7-A1A2-04701B41437A}" srcOrd="0" destOrd="0" presId="urn:microsoft.com/office/officeart/2005/8/layout/StepDownProcess"/>
    <dgm:cxn modelId="{5BDD151E-E7A7-49A4-838A-A5F4C91BCB36}" srcId="{79BA9C5D-0ADB-4EA6-AD45-7F179FF9736F}" destId="{B9679CCC-A295-40C0-AB7B-F4715FADF778}" srcOrd="0" destOrd="0" parTransId="{AF1CEAEA-F735-4AB7-BD15-DE076EB4063D}" sibTransId="{3D3C21BB-7FDF-4BCF-A57D-5C1C99410586}"/>
    <dgm:cxn modelId="{82571A2A-4B5F-477C-A7C0-5E132CA3BEF9}" type="presOf" srcId="{A209C15D-B449-4429-8265-4A7C1ED19B2D}" destId="{8C77B12C-7959-4DC5-BAC2-69A6D67AA18A}" srcOrd="0" destOrd="0" presId="urn:microsoft.com/office/officeart/2005/8/layout/StepDownProcess"/>
    <dgm:cxn modelId="{5529AF18-A425-49B8-8B32-7C498A45F2DA}" type="presOf" srcId="{79BA9C5D-0ADB-4EA6-AD45-7F179FF9736F}" destId="{B48565D0-09F5-495C-9735-4FAFE9977254}" srcOrd="0" destOrd="0" presId="urn:microsoft.com/office/officeart/2005/8/layout/StepDownProcess"/>
    <dgm:cxn modelId="{86162E57-41C5-4D9D-8E89-57E694274F74}" srcId="{79BA9C5D-0ADB-4EA6-AD45-7F179FF9736F}" destId="{89983492-A6CC-44A0-8949-83670B7C5730}" srcOrd="1" destOrd="0" parTransId="{572C94A9-96EC-4C97-BB42-895D4A8B9474}" sibTransId="{4AFBA4EA-1146-48ED-AC03-2363D98CDFC6}"/>
    <dgm:cxn modelId="{C7C7AB4B-0D27-412D-AA82-562251CB54AB}" type="presOf" srcId="{FCC7A029-4BCB-44A6-985E-69AD4CDC277D}" destId="{E5E6F794-9618-4850-81F1-035082FA3E5E}" srcOrd="0" destOrd="0" presId="urn:microsoft.com/office/officeart/2005/8/layout/StepDownProcess"/>
    <dgm:cxn modelId="{1166AED1-F9BB-412A-AB65-6DBF6600B88E}" type="presOf" srcId="{89983492-A6CC-44A0-8949-83670B7C5730}" destId="{CC376C53-4785-4419-85D5-25EBE1D2A329}" srcOrd="0" destOrd="0" presId="urn:microsoft.com/office/officeart/2005/8/layout/StepDownProcess"/>
    <dgm:cxn modelId="{9B1FE927-8426-41BB-B49B-8C3047E3FD25}" type="presOf" srcId="{B650DB5C-F366-4956-AA83-07B7136794E8}" destId="{6846B064-027A-44C5-8DBF-3A58523E6B65}" srcOrd="0" destOrd="0" presId="urn:microsoft.com/office/officeart/2005/8/layout/StepDownProcess"/>
    <dgm:cxn modelId="{E31585ED-5BCB-4ACF-888D-A8E9A631D9B0}" srcId="{79BA9C5D-0ADB-4EA6-AD45-7F179FF9736F}" destId="{B650DB5C-F366-4956-AA83-07B7136794E8}" srcOrd="2" destOrd="0" parTransId="{8A6F137C-90FB-493B-B0EB-6119426546EE}" sibTransId="{FDEF4CE8-AB1F-4951-9D60-04D68E559A92}"/>
    <dgm:cxn modelId="{42BA2AB5-9E2D-4AC7-A7AD-FCB5AA581A0B}" srcId="{B9679CCC-A295-40C0-AB7B-F4715FADF778}" destId="{56491530-5852-4963-99A7-41D4483DDFF2}" srcOrd="0" destOrd="0" parTransId="{B0E35D58-DCA4-4A58-80BD-888CC0FD7B97}" sibTransId="{8F75B673-F5C0-4383-B290-1CB783FF9CB4}"/>
    <dgm:cxn modelId="{B44E3F0A-6C83-4A28-9D78-9CCCA09B54F9}" srcId="{89983492-A6CC-44A0-8949-83670B7C5730}" destId="{FCC7A029-4BCB-44A6-985E-69AD4CDC277D}" srcOrd="0" destOrd="0" parTransId="{760E46FD-FE54-4887-A69C-AC9D4856DD1C}" sibTransId="{F32F7810-E03C-4F49-BD78-A22E574C7379}"/>
    <dgm:cxn modelId="{30291A31-6DF3-4A47-ABA0-C03D9D463520}" srcId="{B650DB5C-F366-4956-AA83-07B7136794E8}" destId="{A209C15D-B449-4429-8265-4A7C1ED19B2D}" srcOrd="0" destOrd="0" parTransId="{3AAC2ED6-D3F5-4493-9DF5-68CB87697E40}" sibTransId="{C238A8E1-1458-492F-A98D-B09975091E9E}"/>
    <dgm:cxn modelId="{E20116C6-103F-482A-8227-1007FD872059}" type="presOf" srcId="{B9679CCC-A295-40C0-AB7B-F4715FADF778}" destId="{256385D4-7DD0-405C-8EDF-79A12A5C7176}" srcOrd="0" destOrd="0" presId="urn:microsoft.com/office/officeart/2005/8/layout/StepDownProcess"/>
    <dgm:cxn modelId="{4F33CF8F-A602-4836-B3BF-0F0F016F98DC}" type="presParOf" srcId="{B48565D0-09F5-495C-9735-4FAFE9977254}" destId="{8B03C1E4-8857-45F9-99C9-BFB85D266751}" srcOrd="0" destOrd="0" presId="urn:microsoft.com/office/officeart/2005/8/layout/StepDownProcess"/>
    <dgm:cxn modelId="{2F67480E-E8DB-4430-A691-7EEBC841956E}" type="presParOf" srcId="{8B03C1E4-8857-45F9-99C9-BFB85D266751}" destId="{3DC84CC3-FD66-47BD-BF38-12BF057C8EE0}" srcOrd="0" destOrd="0" presId="urn:microsoft.com/office/officeart/2005/8/layout/StepDownProcess"/>
    <dgm:cxn modelId="{0F64757B-9C97-4DB3-A2DD-7891BA509FFE}" type="presParOf" srcId="{8B03C1E4-8857-45F9-99C9-BFB85D266751}" destId="{256385D4-7DD0-405C-8EDF-79A12A5C7176}" srcOrd="1" destOrd="0" presId="urn:microsoft.com/office/officeart/2005/8/layout/StepDownProcess"/>
    <dgm:cxn modelId="{E1630F9F-AD52-458A-B521-915F080C2680}" type="presParOf" srcId="{8B03C1E4-8857-45F9-99C9-BFB85D266751}" destId="{A13C7D3E-D344-4CF7-A1A2-04701B41437A}" srcOrd="2" destOrd="0" presId="urn:microsoft.com/office/officeart/2005/8/layout/StepDownProcess"/>
    <dgm:cxn modelId="{22E02B1A-A176-4E26-981A-3B3F1D5AC7E9}" type="presParOf" srcId="{B48565D0-09F5-495C-9735-4FAFE9977254}" destId="{4FA14288-C268-4888-B86F-FD48AC794A37}" srcOrd="1" destOrd="0" presId="urn:microsoft.com/office/officeart/2005/8/layout/StepDownProcess"/>
    <dgm:cxn modelId="{7DA668DB-8ABC-4E67-A291-7903BF86AD2C}" type="presParOf" srcId="{B48565D0-09F5-495C-9735-4FAFE9977254}" destId="{AC4F3CF1-A271-49C5-954D-4365F0639086}" srcOrd="2" destOrd="0" presId="urn:microsoft.com/office/officeart/2005/8/layout/StepDownProcess"/>
    <dgm:cxn modelId="{2FE5878C-5312-439A-BC0F-9F23799E4644}" type="presParOf" srcId="{AC4F3CF1-A271-49C5-954D-4365F0639086}" destId="{BF222F66-8899-4B46-BD54-5D8C61396010}" srcOrd="0" destOrd="0" presId="urn:microsoft.com/office/officeart/2005/8/layout/StepDownProcess"/>
    <dgm:cxn modelId="{7EF5FD7F-043E-4078-A2BC-81B4A3364B9A}" type="presParOf" srcId="{AC4F3CF1-A271-49C5-954D-4365F0639086}" destId="{CC376C53-4785-4419-85D5-25EBE1D2A329}" srcOrd="1" destOrd="0" presId="urn:microsoft.com/office/officeart/2005/8/layout/StepDownProcess"/>
    <dgm:cxn modelId="{BC3A3931-F9FD-4DDC-8A81-C3AF8C475701}" type="presParOf" srcId="{AC4F3CF1-A271-49C5-954D-4365F0639086}" destId="{E5E6F794-9618-4850-81F1-035082FA3E5E}" srcOrd="2" destOrd="0" presId="urn:microsoft.com/office/officeart/2005/8/layout/StepDownProcess"/>
    <dgm:cxn modelId="{8F28B0DC-4D3B-4386-B82E-D644D7A64E1D}" type="presParOf" srcId="{B48565D0-09F5-495C-9735-4FAFE9977254}" destId="{6FC6DE3B-02CA-4580-8C53-04A80869773F}" srcOrd="3" destOrd="0" presId="urn:microsoft.com/office/officeart/2005/8/layout/StepDownProcess"/>
    <dgm:cxn modelId="{5FA94368-93CF-477F-9737-A24FD12BD27C}" type="presParOf" srcId="{B48565D0-09F5-495C-9735-4FAFE9977254}" destId="{833305DB-7F7E-442A-9846-AED290C3593A}" srcOrd="4" destOrd="0" presId="urn:microsoft.com/office/officeart/2005/8/layout/StepDownProcess"/>
    <dgm:cxn modelId="{CE66F314-1908-4873-B59D-DE85B5EC9DDF}" type="presParOf" srcId="{833305DB-7F7E-442A-9846-AED290C3593A}" destId="{6846B064-027A-44C5-8DBF-3A58523E6B65}" srcOrd="0" destOrd="0" presId="urn:microsoft.com/office/officeart/2005/8/layout/StepDownProcess"/>
    <dgm:cxn modelId="{52CCE7DE-FA59-4A03-9D99-20E8F30393B6}" type="presParOf" srcId="{833305DB-7F7E-442A-9846-AED290C3593A}" destId="{8C77B12C-7959-4DC5-BAC2-69A6D67AA18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031681-3F3D-45C6-9EAF-2EA16448C791}" type="doc">
      <dgm:prSet loTypeId="urn:microsoft.com/office/officeart/2005/8/layout/hChevron3" loCatId="process" qsTypeId="urn:microsoft.com/office/officeart/2005/8/quickstyle/simple1" qsCatId="simple" csTypeId="urn:microsoft.com/office/officeart/2005/8/colors/accent1_2" csCatId="accent1" phldr="1"/>
      <dgm:spPr/>
    </dgm:pt>
    <dgm:pt modelId="{80221EBB-A603-4C73-AE2C-13549DEE466B}">
      <dgm:prSet phldrT="[Testo]"/>
      <dgm:spPr>
        <a:solidFill>
          <a:schemeClr val="accent1">
            <a:lumMod val="40000"/>
            <a:lumOff val="60000"/>
          </a:schemeClr>
        </a:solidFill>
      </dgm:spPr>
      <dgm:t>
        <a:bodyPr/>
        <a:lstStyle/>
        <a:p>
          <a:r>
            <a:rPr lang="it-IT" dirty="0" err="1" smtClean="0"/>
            <a:t>Step</a:t>
          </a:r>
          <a:r>
            <a:rPr lang="it-IT" dirty="0" smtClean="0"/>
            <a:t> 1</a:t>
          </a:r>
          <a:endParaRPr lang="it-IT" dirty="0"/>
        </a:p>
      </dgm:t>
    </dgm:pt>
    <dgm:pt modelId="{704FA053-CC29-493F-8B07-B623B5940E07}" type="parTrans" cxnId="{9019ADF9-C46B-4A88-BBAB-ACC827D8742C}">
      <dgm:prSet/>
      <dgm:spPr/>
      <dgm:t>
        <a:bodyPr/>
        <a:lstStyle/>
        <a:p>
          <a:endParaRPr lang="it-IT"/>
        </a:p>
      </dgm:t>
    </dgm:pt>
    <dgm:pt modelId="{1716180B-4F05-4687-BFC4-A99BD4219112}" type="sibTrans" cxnId="{9019ADF9-C46B-4A88-BBAB-ACC827D8742C}">
      <dgm:prSet/>
      <dgm:spPr/>
      <dgm:t>
        <a:bodyPr/>
        <a:lstStyle/>
        <a:p>
          <a:endParaRPr lang="it-IT"/>
        </a:p>
      </dgm:t>
    </dgm:pt>
    <dgm:pt modelId="{B40FFD25-1267-40E8-B68A-8F05479B945E}">
      <dgm:prSet phldrT="[Testo]"/>
      <dgm:spPr>
        <a:solidFill>
          <a:schemeClr val="accent1">
            <a:lumMod val="40000"/>
            <a:lumOff val="60000"/>
          </a:schemeClr>
        </a:solidFill>
        <a:ln>
          <a:solidFill>
            <a:schemeClr val="accent1">
              <a:lumMod val="20000"/>
              <a:lumOff val="80000"/>
            </a:schemeClr>
          </a:solidFill>
        </a:ln>
      </dgm:spPr>
      <dgm:t>
        <a:bodyPr/>
        <a:lstStyle/>
        <a:p>
          <a:r>
            <a:rPr lang="it-IT" dirty="0" err="1" smtClean="0"/>
            <a:t>Step</a:t>
          </a:r>
          <a:r>
            <a:rPr lang="it-IT" dirty="0" smtClean="0"/>
            <a:t> 2</a:t>
          </a:r>
          <a:endParaRPr lang="it-IT" dirty="0"/>
        </a:p>
      </dgm:t>
    </dgm:pt>
    <dgm:pt modelId="{B08B2E14-7CAF-40D1-9E7B-18CC8F701DA0}" type="parTrans" cxnId="{A7B7D581-FE5A-45FE-A3E6-49820EAA1E44}">
      <dgm:prSet/>
      <dgm:spPr/>
      <dgm:t>
        <a:bodyPr/>
        <a:lstStyle/>
        <a:p>
          <a:endParaRPr lang="it-IT"/>
        </a:p>
      </dgm:t>
    </dgm:pt>
    <dgm:pt modelId="{85DFF3A8-AFCC-404C-9BAB-A0CA2E89AAD0}" type="sibTrans" cxnId="{A7B7D581-FE5A-45FE-A3E6-49820EAA1E44}">
      <dgm:prSet/>
      <dgm:spPr/>
      <dgm:t>
        <a:bodyPr/>
        <a:lstStyle/>
        <a:p>
          <a:endParaRPr lang="it-IT"/>
        </a:p>
      </dgm:t>
    </dgm:pt>
    <dgm:pt modelId="{9C42B184-F117-4D2A-995D-76CA72551C6C}">
      <dgm:prSet phldrT="[Testo]"/>
      <dgm:spPr>
        <a:solidFill>
          <a:schemeClr val="accent1"/>
        </a:solidFill>
      </dgm:spPr>
      <dgm:t>
        <a:bodyPr/>
        <a:lstStyle/>
        <a:p>
          <a:r>
            <a:rPr lang="it-IT" dirty="0" err="1" smtClean="0"/>
            <a:t>Step</a:t>
          </a:r>
          <a:r>
            <a:rPr lang="it-IT" dirty="0" smtClean="0"/>
            <a:t> 3</a:t>
          </a:r>
          <a:endParaRPr lang="it-IT" dirty="0"/>
        </a:p>
      </dgm:t>
    </dgm:pt>
    <dgm:pt modelId="{3C461E83-E6EB-47E1-B0AC-BC1456ADE22C}" type="parTrans" cxnId="{E9F307B3-FB91-42EC-923C-49FF04921EE7}">
      <dgm:prSet/>
      <dgm:spPr/>
      <dgm:t>
        <a:bodyPr/>
        <a:lstStyle/>
        <a:p>
          <a:endParaRPr lang="it-IT"/>
        </a:p>
      </dgm:t>
    </dgm:pt>
    <dgm:pt modelId="{3B4ECBE3-B13A-40CB-8365-DE218AB22D20}" type="sibTrans" cxnId="{E9F307B3-FB91-42EC-923C-49FF04921EE7}">
      <dgm:prSet/>
      <dgm:spPr/>
      <dgm:t>
        <a:bodyPr/>
        <a:lstStyle/>
        <a:p>
          <a:endParaRPr lang="it-IT"/>
        </a:p>
      </dgm:t>
    </dgm:pt>
    <dgm:pt modelId="{46868FC0-110E-4E42-9932-3541457E770A}" type="pres">
      <dgm:prSet presAssocID="{89031681-3F3D-45C6-9EAF-2EA16448C791}" presName="Name0" presStyleCnt="0">
        <dgm:presLayoutVars>
          <dgm:dir/>
          <dgm:resizeHandles val="exact"/>
        </dgm:presLayoutVars>
      </dgm:prSet>
      <dgm:spPr/>
    </dgm:pt>
    <dgm:pt modelId="{DBB92126-2D16-4DD8-9636-BFB8B115A630}" type="pres">
      <dgm:prSet presAssocID="{80221EBB-A603-4C73-AE2C-13549DEE466B}" presName="parTxOnly" presStyleLbl="node1" presStyleIdx="0" presStyleCnt="3">
        <dgm:presLayoutVars>
          <dgm:bulletEnabled val="1"/>
        </dgm:presLayoutVars>
      </dgm:prSet>
      <dgm:spPr/>
      <dgm:t>
        <a:bodyPr/>
        <a:lstStyle/>
        <a:p>
          <a:endParaRPr lang="it-IT"/>
        </a:p>
      </dgm:t>
    </dgm:pt>
    <dgm:pt modelId="{C3C9C318-0C90-42AC-A9EB-3E959BC47F0C}" type="pres">
      <dgm:prSet presAssocID="{1716180B-4F05-4687-BFC4-A99BD4219112}" presName="parSpace" presStyleCnt="0"/>
      <dgm:spPr/>
    </dgm:pt>
    <dgm:pt modelId="{32D833CE-83B8-4CF3-A0B9-BE8D65358FB5}" type="pres">
      <dgm:prSet presAssocID="{B40FFD25-1267-40E8-B68A-8F05479B945E}" presName="parTxOnly" presStyleLbl="node1" presStyleIdx="1" presStyleCnt="3">
        <dgm:presLayoutVars>
          <dgm:bulletEnabled val="1"/>
        </dgm:presLayoutVars>
      </dgm:prSet>
      <dgm:spPr/>
      <dgm:t>
        <a:bodyPr/>
        <a:lstStyle/>
        <a:p>
          <a:endParaRPr lang="it-IT"/>
        </a:p>
      </dgm:t>
    </dgm:pt>
    <dgm:pt modelId="{A9BBB8A4-AE35-4FC4-ADC9-8C9E3FED7932}" type="pres">
      <dgm:prSet presAssocID="{85DFF3A8-AFCC-404C-9BAB-A0CA2E89AAD0}" presName="parSpace" presStyleCnt="0"/>
      <dgm:spPr/>
    </dgm:pt>
    <dgm:pt modelId="{15B527AF-7767-42BD-AEEC-12CA8F0F701D}" type="pres">
      <dgm:prSet presAssocID="{9C42B184-F117-4D2A-995D-76CA72551C6C}" presName="parTxOnly" presStyleLbl="node1" presStyleIdx="2" presStyleCnt="3">
        <dgm:presLayoutVars>
          <dgm:bulletEnabled val="1"/>
        </dgm:presLayoutVars>
      </dgm:prSet>
      <dgm:spPr/>
      <dgm:t>
        <a:bodyPr/>
        <a:lstStyle/>
        <a:p>
          <a:endParaRPr lang="it-IT"/>
        </a:p>
      </dgm:t>
    </dgm:pt>
  </dgm:ptLst>
  <dgm:cxnLst>
    <dgm:cxn modelId="{E9F307B3-FB91-42EC-923C-49FF04921EE7}" srcId="{89031681-3F3D-45C6-9EAF-2EA16448C791}" destId="{9C42B184-F117-4D2A-995D-76CA72551C6C}" srcOrd="2" destOrd="0" parTransId="{3C461E83-E6EB-47E1-B0AC-BC1456ADE22C}" sibTransId="{3B4ECBE3-B13A-40CB-8365-DE218AB22D20}"/>
    <dgm:cxn modelId="{769B2C18-D826-4090-B4E4-501D052F997D}" type="presOf" srcId="{80221EBB-A603-4C73-AE2C-13549DEE466B}" destId="{DBB92126-2D16-4DD8-9636-BFB8B115A630}" srcOrd="0" destOrd="0" presId="urn:microsoft.com/office/officeart/2005/8/layout/hChevron3"/>
    <dgm:cxn modelId="{D6F9B1A1-0FE4-4701-B92B-49A3F71C8FA8}" type="presOf" srcId="{9C42B184-F117-4D2A-995D-76CA72551C6C}" destId="{15B527AF-7767-42BD-AEEC-12CA8F0F701D}" srcOrd="0" destOrd="0" presId="urn:microsoft.com/office/officeart/2005/8/layout/hChevron3"/>
    <dgm:cxn modelId="{9019ADF9-C46B-4A88-BBAB-ACC827D8742C}" srcId="{89031681-3F3D-45C6-9EAF-2EA16448C791}" destId="{80221EBB-A603-4C73-AE2C-13549DEE466B}" srcOrd="0" destOrd="0" parTransId="{704FA053-CC29-493F-8B07-B623B5940E07}" sibTransId="{1716180B-4F05-4687-BFC4-A99BD4219112}"/>
    <dgm:cxn modelId="{A7B7D581-FE5A-45FE-A3E6-49820EAA1E44}" srcId="{89031681-3F3D-45C6-9EAF-2EA16448C791}" destId="{B40FFD25-1267-40E8-B68A-8F05479B945E}" srcOrd="1" destOrd="0" parTransId="{B08B2E14-7CAF-40D1-9E7B-18CC8F701DA0}" sibTransId="{85DFF3A8-AFCC-404C-9BAB-A0CA2E89AAD0}"/>
    <dgm:cxn modelId="{8056D764-2587-4391-8F63-24F6D98EBB45}" type="presOf" srcId="{B40FFD25-1267-40E8-B68A-8F05479B945E}" destId="{32D833CE-83B8-4CF3-A0B9-BE8D65358FB5}" srcOrd="0" destOrd="0" presId="urn:microsoft.com/office/officeart/2005/8/layout/hChevron3"/>
    <dgm:cxn modelId="{F65374C0-0354-41A3-84AF-71104C6C868C}" type="presOf" srcId="{89031681-3F3D-45C6-9EAF-2EA16448C791}" destId="{46868FC0-110E-4E42-9932-3541457E770A}" srcOrd="0" destOrd="0" presId="urn:microsoft.com/office/officeart/2005/8/layout/hChevron3"/>
    <dgm:cxn modelId="{EA683EA4-C6D7-4E00-AA0D-AEB02C79CC79}" type="presParOf" srcId="{46868FC0-110E-4E42-9932-3541457E770A}" destId="{DBB92126-2D16-4DD8-9636-BFB8B115A630}" srcOrd="0" destOrd="0" presId="urn:microsoft.com/office/officeart/2005/8/layout/hChevron3"/>
    <dgm:cxn modelId="{2A740FB0-984A-4DBE-9703-550DB49BAF96}" type="presParOf" srcId="{46868FC0-110E-4E42-9932-3541457E770A}" destId="{C3C9C318-0C90-42AC-A9EB-3E959BC47F0C}" srcOrd="1" destOrd="0" presId="urn:microsoft.com/office/officeart/2005/8/layout/hChevron3"/>
    <dgm:cxn modelId="{06C2AC96-DD6E-46C1-AAAC-52287A5EDC0F}" type="presParOf" srcId="{46868FC0-110E-4E42-9932-3541457E770A}" destId="{32D833CE-83B8-4CF3-A0B9-BE8D65358FB5}" srcOrd="2" destOrd="0" presId="urn:microsoft.com/office/officeart/2005/8/layout/hChevron3"/>
    <dgm:cxn modelId="{CC7A7993-10CF-4121-942E-0DF5A57F1A88}" type="presParOf" srcId="{46868FC0-110E-4E42-9932-3541457E770A}" destId="{A9BBB8A4-AE35-4FC4-ADC9-8C9E3FED7932}" srcOrd="3" destOrd="0" presId="urn:microsoft.com/office/officeart/2005/8/layout/hChevron3"/>
    <dgm:cxn modelId="{A2FAA80C-D0FA-4E43-830A-2F05A47FA4EC}" type="presParOf" srcId="{46868FC0-110E-4E42-9932-3541457E770A}" destId="{15B527AF-7767-42BD-AEEC-12CA8F0F701D}"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2A8EE-5123-46E7-A176-5DF206222B78}" type="datetimeFigureOut">
              <a:rPr lang="it-IT" smtClean="0"/>
              <a:t>27/11/2014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B76920-C5C9-4FFB-AB22-3003671869D7}" type="slidenum">
              <a:rPr lang="it-IT" smtClean="0"/>
              <a:t>‹N›</a:t>
            </a:fld>
            <a:endParaRPr lang="it-IT"/>
          </a:p>
        </p:txBody>
      </p:sp>
    </p:spTree>
    <p:extLst>
      <p:ext uri="{BB962C8B-B14F-4D97-AF65-F5344CB8AC3E}">
        <p14:creationId xmlns:p14="http://schemas.microsoft.com/office/powerpoint/2010/main" val="2409209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1B76920-C5C9-4FFB-AB22-3003671869D7}" type="slidenum">
              <a:rPr lang="it-IT" smtClean="0"/>
              <a:t>18</a:t>
            </a:fld>
            <a:endParaRPr lang="it-IT"/>
          </a:p>
        </p:txBody>
      </p:sp>
    </p:spTree>
    <p:extLst>
      <p:ext uri="{BB962C8B-B14F-4D97-AF65-F5344CB8AC3E}">
        <p14:creationId xmlns:p14="http://schemas.microsoft.com/office/powerpoint/2010/main" val="2682118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C590837-536F-427E-9E16-469F7D63FCBB}"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AC75F3B8-A868-4089-89CB-0A530573F290}" type="datetime1">
              <a:rPr lang="en-US" smtClean="0"/>
              <a:t>11/27/2014</a:t>
            </a:fld>
            <a:endParaRPr lang="en-US" dirty="0"/>
          </a:p>
        </p:txBody>
      </p:sp>
      <p:sp>
        <p:nvSpPr>
          <p:cNvPr id="6" name="Footer Placeholder 5"/>
          <p:cNvSpPr>
            <a:spLocks noGrp="1"/>
          </p:cNvSpPr>
          <p:nvPr>
            <p:ph type="ftr" sz="quarter" idx="11"/>
          </p:nvPr>
        </p:nvSpPr>
        <p:spPr/>
        <p:txBody>
          <a:bodyPr/>
          <a:lstStyle/>
          <a:p>
            <a:r>
              <a:rPr lang="en-US" smtClean="0"/>
              <a:t>www.consorzioenergiatoscana.it</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A22B40EF-A75B-44F9-87C5-4B45840FB7BC}"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smtClean="0"/>
              <a:t>Fare clic per modificare lo stile del titolo</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B6AD6D4-E107-4BFF-827E-F1992AE2749E}"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A5EFEED-9B13-4B91-B844-EBA3C72A713C}"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ECA909B-CA11-4405-8F61-CC97A404C7B9}" type="datetime1">
              <a:rPr lang="en-US" smtClean="0"/>
              <a:t>11/27/2014</a:t>
            </a:fld>
            <a:endParaRPr lang="en-US" dirty="0"/>
          </a:p>
        </p:txBody>
      </p:sp>
      <p:sp>
        <p:nvSpPr>
          <p:cNvPr id="4"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978546C-85AC-4DDC-B458-0F827CA5DB81}" type="datetime1">
              <a:rPr lang="en-US" smtClean="0"/>
              <a:t>11/27/2014</a:t>
            </a:fld>
            <a:endParaRPr lang="en-US" dirty="0"/>
          </a:p>
        </p:txBody>
      </p:sp>
      <p:sp>
        <p:nvSpPr>
          <p:cNvPr id="4"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29A2A86-B43F-44DC-BA63-464E401AAA71}"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3194B762-0277-4EF4-A863-FEAA48369FD6}"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E6F4AD4-F703-4C45-A8A6-BB7BEBD097E2}"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B21D847-B0CD-475C-8331-6C32BC307F7E}" type="datetime1">
              <a:rPr lang="en-US" smtClean="0"/>
              <a:t>11/27/2014</a:t>
            </a:fld>
            <a:endParaRPr lang="en-US" dirty="0"/>
          </a:p>
        </p:txBody>
      </p:sp>
      <p:sp>
        <p:nvSpPr>
          <p:cNvPr id="5" name="Footer Placeholder 4"/>
          <p:cNvSpPr>
            <a:spLocks noGrp="1"/>
          </p:cNvSpPr>
          <p:nvPr>
            <p:ph type="ftr" sz="quarter" idx="11"/>
          </p:nvPr>
        </p:nvSpPr>
        <p:spPr/>
        <p:txBody>
          <a:bodyPr/>
          <a:lstStyle/>
          <a:p>
            <a:r>
              <a:rPr lang="en-US" smtClean="0"/>
              <a:t>www.consorzioenergiatoscana.it</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33097EA-0A58-428E-ABBC-4D5D3C1008E7}" type="datetime1">
              <a:rPr lang="en-US" smtClean="0"/>
              <a:t>11/27/2014</a:t>
            </a:fld>
            <a:endParaRPr lang="en-US" dirty="0"/>
          </a:p>
        </p:txBody>
      </p:sp>
      <p:sp>
        <p:nvSpPr>
          <p:cNvPr id="6" name="Footer Placeholder 5"/>
          <p:cNvSpPr>
            <a:spLocks noGrp="1"/>
          </p:cNvSpPr>
          <p:nvPr>
            <p:ph type="ftr" sz="quarter" idx="11"/>
          </p:nvPr>
        </p:nvSpPr>
        <p:spPr/>
        <p:txBody>
          <a:bodyPr/>
          <a:lstStyle/>
          <a:p>
            <a:r>
              <a:rPr lang="en-US" smtClean="0"/>
              <a:t>www.consorzioenergiatoscana.it</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EF788DA9-23A6-44EE-98B9-5AF196F9E867}" type="datetime1">
              <a:rPr lang="en-US" smtClean="0"/>
              <a:t>11/27/2014</a:t>
            </a:fld>
            <a:endParaRPr lang="en-US" dirty="0"/>
          </a:p>
        </p:txBody>
      </p:sp>
      <p:sp>
        <p:nvSpPr>
          <p:cNvPr id="8" name="Footer Placeholder 7"/>
          <p:cNvSpPr>
            <a:spLocks noGrp="1"/>
          </p:cNvSpPr>
          <p:nvPr>
            <p:ph type="ftr" sz="quarter" idx="11"/>
          </p:nvPr>
        </p:nvSpPr>
        <p:spPr/>
        <p:txBody>
          <a:bodyPr/>
          <a:lstStyle/>
          <a:p>
            <a:r>
              <a:rPr lang="en-US" smtClean="0"/>
              <a:t>www.consorzioenergiatoscana.it</a:t>
            </a:r>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7" name="Date Placeholder 2"/>
          <p:cNvSpPr>
            <a:spLocks noGrp="1"/>
          </p:cNvSpPr>
          <p:nvPr>
            <p:ph type="dt" sz="half" idx="10"/>
          </p:nvPr>
        </p:nvSpPr>
        <p:spPr/>
        <p:txBody>
          <a:bodyPr/>
          <a:lstStyle/>
          <a:p>
            <a:fld id="{65F10FD7-8A5F-4847-8ABA-D6BAD088DC3E}" type="datetime1">
              <a:rPr lang="en-US" smtClean="0"/>
              <a:t>11/27/2014</a:t>
            </a:fld>
            <a:endParaRPr lang="en-US" dirty="0"/>
          </a:p>
        </p:txBody>
      </p:sp>
      <p:sp>
        <p:nvSpPr>
          <p:cNvPr id="5" name="Footer Placeholder 3"/>
          <p:cNvSpPr>
            <a:spLocks noGrp="1"/>
          </p:cNvSpPr>
          <p:nvPr>
            <p:ph type="ftr" sz="quarter" idx="11"/>
          </p:nvPr>
        </p:nvSpPr>
        <p:spPr/>
        <p:txBody>
          <a:bodyPr/>
          <a:lstStyle/>
          <a:p>
            <a:r>
              <a:rPr lang="en-US" smtClean="0"/>
              <a:t>www.consorzioenergiatoscana.it</a:t>
            </a:r>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9367336-800A-437B-B96A-78F0539E57B8}" type="datetime1">
              <a:rPr lang="en-US" smtClean="0"/>
              <a:t>11/27/2014</a:t>
            </a:fld>
            <a:endParaRPr lang="en-US" dirty="0"/>
          </a:p>
        </p:txBody>
      </p:sp>
      <p:sp>
        <p:nvSpPr>
          <p:cNvPr id="5" name="Footer Placeholder 2"/>
          <p:cNvSpPr>
            <a:spLocks noGrp="1"/>
          </p:cNvSpPr>
          <p:nvPr>
            <p:ph type="ftr" sz="quarter" idx="11"/>
          </p:nvPr>
        </p:nvSpPr>
        <p:spPr/>
        <p:txBody>
          <a:bodyPr/>
          <a:lstStyle/>
          <a:p>
            <a:r>
              <a:rPr lang="en-US" smtClean="0"/>
              <a:t>www.consorzioenergiatoscana.it</a:t>
            </a:r>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4"/>
          <p:cNvSpPr>
            <a:spLocks noGrp="1"/>
          </p:cNvSpPr>
          <p:nvPr>
            <p:ph type="dt" sz="half" idx="10"/>
          </p:nvPr>
        </p:nvSpPr>
        <p:spPr/>
        <p:txBody>
          <a:bodyPr/>
          <a:lstStyle/>
          <a:p>
            <a:fld id="{BFB6A70B-CA8A-40CD-96BA-7A026405EC98}" type="datetime1">
              <a:rPr lang="en-US" smtClean="0"/>
              <a:t>11/27/2014</a:t>
            </a:fld>
            <a:endParaRPr lang="en-US" dirty="0"/>
          </a:p>
        </p:txBody>
      </p:sp>
      <p:sp>
        <p:nvSpPr>
          <p:cNvPr id="5" name="Footer Placeholder 5"/>
          <p:cNvSpPr>
            <a:spLocks noGrp="1"/>
          </p:cNvSpPr>
          <p:nvPr>
            <p:ph type="ftr" sz="quarter" idx="11"/>
          </p:nvPr>
        </p:nvSpPr>
        <p:spPr/>
        <p:txBody>
          <a:bodyPr/>
          <a:lstStyle/>
          <a:p>
            <a:r>
              <a:rPr lang="en-US" smtClean="0"/>
              <a:t>www.consorzioenergiatoscana.it</a:t>
            </a:r>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AC9F5D8-EB35-4F33-9FF2-B6F8E7DD6027}" type="datetime1">
              <a:rPr lang="en-US" smtClean="0"/>
              <a:t>11/27/2014</a:t>
            </a:fld>
            <a:endParaRPr lang="en-US" dirty="0"/>
          </a:p>
        </p:txBody>
      </p:sp>
      <p:sp>
        <p:nvSpPr>
          <p:cNvPr id="6" name="Footer Placeholder 5"/>
          <p:cNvSpPr>
            <a:spLocks noGrp="1"/>
          </p:cNvSpPr>
          <p:nvPr>
            <p:ph type="ftr" sz="quarter" idx="11"/>
          </p:nvPr>
        </p:nvSpPr>
        <p:spPr/>
        <p:txBody>
          <a:bodyPr/>
          <a:lstStyle/>
          <a:p>
            <a:r>
              <a:rPr lang="en-US" smtClean="0"/>
              <a:t>www.consorzioenergiatoscana.it</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EB6ED21-29E6-44BD-8143-616E89B8762B}" type="datetime1">
              <a:rPr lang="en-US" smtClean="0"/>
              <a:t>11/27/2014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www.consorzioenergiatoscana.it</a:t>
            </a:r>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hyperlink" Target="http://lnx.consorzioenergiatoscana.it/cet/2014/11/dichiarazione-di-manifestazione-di-interesse-per-la-partecipazione-accordo-quadro-accordo-tra-regione-toscana-e-cet-per-favorire-lo-sviluppo-dellefficienza-energetica-e-la-diffusione-delle-energie/"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mailto:Luca.perni@consorzioenergiatoscana.i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6000" dirty="0" smtClean="0"/>
              <a:t>Risparmio economico ed efficienza energetica</a:t>
            </a:r>
            <a:endParaRPr lang="it-IT" sz="6000" dirty="0"/>
          </a:p>
        </p:txBody>
      </p:sp>
      <p:sp>
        <p:nvSpPr>
          <p:cNvPr id="3" name="Sottotitolo 2"/>
          <p:cNvSpPr>
            <a:spLocks noGrp="1"/>
          </p:cNvSpPr>
          <p:nvPr>
            <p:ph type="subTitle" idx="1"/>
          </p:nvPr>
        </p:nvSpPr>
        <p:spPr/>
        <p:txBody>
          <a:bodyPr>
            <a:normAutofit/>
          </a:bodyPr>
          <a:lstStyle/>
          <a:p>
            <a:r>
              <a:rPr lang="it-IT" i="1" dirty="0" smtClean="0"/>
              <a:t>«Efficienza </a:t>
            </a:r>
            <a:r>
              <a:rPr lang="it-IT" i="1" dirty="0"/>
              <a:t>Energetica in Toscana: </a:t>
            </a:r>
            <a:r>
              <a:rPr lang="it-IT" i="1" dirty="0" smtClean="0"/>
              <a:t> Accordo </a:t>
            </a:r>
            <a:r>
              <a:rPr lang="it-IT" i="1" dirty="0"/>
              <a:t>Quadro e fondi comunitari (asse urbano) </a:t>
            </a:r>
            <a:r>
              <a:rPr lang="it-IT" i="1" dirty="0" smtClean="0"/>
              <a:t>per </a:t>
            </a:r>
            <a:r>
              <a:rPr lang="it-IT" i="1" dirty="0"/>
              <a:t>pubbliche </a:t>
            </a:r>
            <a:r>
              <a:rPr lang="it-IT" i="1" dirty="0" smtClean="0"/>
              <a:t>amministrazioni»</a:t>
            </a:r>
            <a:endParaRPr lang="it-IT" i="1" dirty="0"/>
          </a:p>
          <a:p>
            <a:endParaRPr lang="it-IT" dirty="0"/>
          </a:p>
        </p:txBody>
      </p:sp>
      <p:sp>
        <p:nvSpPr>
          <p:cNvPr id="5" name="Segnaposto piè di pagina 4"/>
          <p:cNvSpPr>
            <a:spLocks noGrp="1"/>
          </p:cNvSpPr>
          <p:nvPr>
            <p:ph type="ftr" sz="quarter" idx="11"/>
          </p:nvPr>
        </p:nvSpPr>
        <p:spPr/>
        <p:txBody>
          <a:bodyPr/>
          <a:lstStyle/>
          <a:p>
            <a:r>
              <a:rPr lang="en-US" smtClean="0"/>
              <a:t>www.consorzioenergiatoscana.it</a:t>
            </a:r>
            <a:endParaRPr lang="en-US" dirty="0"/>
          </a:p>
        </p:txBody>
      </p:sp>
      <p:sp>
        <p:nvSpPr>
          <p:cNvPr id="6" name="Segnaposto numero diapositiva 5"/>
          <p:cNvSpPr>
            <a:spLocks noGrp="1"/>
          </p:cNvSpPr>
          <p:nvPr>
            <p:ph type="sldNum" sz="quarter" idx="12"/>
          </p:nvPr>
        </p:nvSpPr>
        <p:spPr/>
        <p:txBody>
          <a:bodyPr/>
          <a:lstStyle/>
          <a:p>
            <a:fld id="{D57F1E4F-1CFF-5643-939E-02111984F565}" type="slidenum">
              <a:rPr lang="en-US" smtClean="0"/>
              <a:t>1</a:t>
            </a:fld>
            <a:endParaRPr lang="en-US" dirty="0"/>
          </a:p>
        </p:txBody>
      </p:sp>
      <p:pic>
        <p:nvPicPr>
          <p:cNvPr id="4" name="Immagine 1"/>
          <p:cNvPicPr>
            <a:picLocks noChangeAspect="1" noChangeArrowheads="1"/>
          </p:cNvPicPr>
          <p:nvPr/>
        </p:nvPicPr>
        <p:blipFill>
          <a:blip r:embed="rId2" cstate="print"/>
          <a:srcRect/>
          <a:stretch>
            <a:fillRect/>
          </a:stretch>
        </p:blipFill>
        <p:spPr bwMode="auto">
          <a:xfrm>
            <a:off x="10505313" y="6244209"/>
            <a:ext cx="1616075" cy="552450"/>
          </a:xfrm>
          <a:prstGeom prst="rect">
            <a:avLst/>
          </a:prstGeom>
          <a:noFill/>
          <a:ln w="9525">
            <a:noFill/>
            <a:miter lim="800000"/>
            <a:headEnd/>
            <a:tailEnd/>
          </a:ln>
        </p:spPr>
      </p:pic>
    </p:spTree>
    <p:extLst>
      <p:ext uri="{BB962C8B-B14F-4D97-AF65-F5344CB8AC3E}">
        <p14:creationId xmlns:p14="http://schemas.microsoft.com/office/powerpoint/2010/main" val="917757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54954" y="1146048"/>
            <a:ext cx="6041374" cy="1447800"/>
          </a:xfrm>
        </p:spPr>
        <p:txBody>
          <a:bodyPr/>
          <a:lstStyle/>
          <a:p>
            <a:r>
              <a:rPr lang="it-IT" sz="3600" dirty="0" smtClean="0"/>
              <a:t>L’Accordo Quadro è un EPC</a:t>
            </a:r>
            <a:endParaRPr lang="it-IT" sz="3600"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60648086"/>
              </p:ext>
            </p:extLst>
          </p:nvPr>
        </p:nvGraphicFramePr>
        <p:xfrm>
          <a:off x="8186293" y="1447800"/>
          <a:ext cx="2868803"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testo 3"/>
          <p:cNvSpPr>
            <a:spLocks noGrp="1"/>
          </p:cNvSpPr>
          <p:nvPr>
            <p:ph type="body" sz="half" idx="2"/>
          </p:nvPr>
        </p:nvSpPr>
        <p:spPr>
          <a:xfrm>
            <a:off x="1154954" y="3129280"/>
            <a:ext cx="7129510" cy="2895599"/>
          </a:xfrm>
        </p:spPr>
        <p:txBody>
          <a:bodyPr>
            <a:noAutofit/>
          </a:bodyPr>
          <a:lstStyle/>
          <a:p>
            <a:r>
              <a:rPr lang="it-IT" sz="2000" dirty="0" smtClean="0"/>
              <a:t>L’appaltatore realizza</a:t>
            </a:r>
            <a:r>
              <a:rPr lang="it-IT" sz="2000" dirty="0"/>
              <a:t> gli interventi </a:t>
            </a:r>
            <a:r>
              <a:rPr lang="it-IT" sz="2000" dirty="0" smtClean="0"/>
              <a:t>finanziandoli</a:t>
            </a:r>
          </a:p>
          <a:p>
            <a:r>
              <a:rPr lang="it-IT" sz="2000" dirty="0" smtClean="0"/>
              <a:t>L’appaltatore ha l’obbligo di gestire e manutenere gli interventi a proprie spese per un periodo predeterminato</a:t>
            </a:r>
          </a:p>
          <a:p>
            <a:r>
              <a:rPr lang="it-IT" sz="2000" dirty="0" smtClean="0"/>
              <a:t>L’appaltatore viene remunerato tramite una parte dei risparmi realmente conseguiti</a:t>
            </a:r>
          </a:p>
          <a:p>
            <a:r>
              <a:rPr lang="it-IT" sz="2000" dirty="0" smtClean="0"/>
              <a:t>Agli Enti aderenti è garantita una quota del risparmio economico </a:t>
            </a:r>
            <a:endParaRPr lang="it-IT" sz="2000" dirty="0"/>
          </a:p>
        </p:txBody>
      </p:sp>
      <p:sp>
        <p:nvSpPr>
          <p:cNvPr id="7" name="Segnaposto piè di pagina 6"/>
          <p:cNvSpPr>
            <a:spLocks noGrp="1"/>
          </p:cNvSpPr>
          <p:nvPr>
            <p:ph type="ftr" sz="quarter" idx="11"/>
          </p:nvPr>
        </p:nvSpPr>
        <p:spPr/>
        <p:txBody>
          <a:bodyPr/>
          <a:lstStyle/>
          <a:p>
            <a:r>
              <a:rPr lang="en-US" smtClean="0"/>
              <a:t>www.consorzioenergiatoscana.it</a:t>
            </a:r>
            <a:endParaRPr lang="en-US" dirty="0"/>
          </a:p>
        </p:txBody>
      </p:sp>
      <p:sp>
        <p:nvSpPr>
          <p:cNvPr id="8" name="Segnaposto numero diapositiva 7"/>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387159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
                                            <p:graphicEl>
                                              <a:dgm id="{4FD33585-A8F7-45A6-ACE6-754EEEB2571E}"/>
                                            </p:graphicEl>
                                          </p:spTgt>
                                        </p:tgtEl>
                                        <p:attrNameLst>
                                          <p:attrName>style.visibility</p:attrName>
                                        </p:attrNameLst>
                                      </p:cBhvr>
                                      <p:to>
                                        <p:strVal val="visible"/>
                                      </p:to>
                                    </p:set>
                                    <p:animEffect transition="in" filter="wipe(down)">
                                      <p:cBhvr>
                                        <p:cTn id="31" dur="500"/>
                                        <p:tgtEl>
                                          <p:spTgt spid="6">
                                            <p:graphicEl>
                                              <a:dgm id="{4FD33585-A8F7-45A6-ACE6-754EEEB2571E}"/>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
                                            <p:graphicEl>
                                              <a:dgm id="{3A47D17C-834E-4E3A-8EF3-511B7FA63B7D}"/>
                                            </p:graphicEl>
                                          </p:spTgt>
                                        </p:tgtEl>
                                        <p:attrNameLst>
                                          <p:attrName>style.visibility</p:attrName>
                                        </p:attrNameLst>
                                      </p:cBhvr>
                                      <p:to>
                                        <p:strVal val="visible"/>
                                      </p:to>
                                    </p:set>
                                    <p:animEffect transition="in" filter="wipe(down)">
                                      <p:cBhvr>
                                        <p:cTn id="36" dur="500"/>
                                        <p:tgtEl>
                                          <p:spTgt spid="6">
                                            <p:graphicEl>
                                              <a:dgm id="{3A47D17C-834E-4E3A-8EF3-511B7FA63B7D}"/>
                                            </p:graphic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
                                            <p:graphicEl>
                                              <a:dgm id="{3F1ACB44-5900-480D-A352-22E5F400C2B8}"/>
                                            </p:graphicEl>
                                          </p:spTgt>
                                        </p:tgtEl>
                                        <p:attrNameLst>
                                          <p:attrName>style.visibility</p:attrName>
                                        </p:attrNameLst>
                                      </p:cBhvr>
                                      <p:to>
                                        <p:strVal val="visible"/>
                                      </p:to>
                                    </p:set>
                                    <p:animEffect transition="in" filter="wipe(down)">
                                      <p:cBhvr>
                                        <p:cTn id="39" dur="500"/>
                                        <p:tgtEl>
                                          <p:spTgt spid="6">
                                            <p:graphicEl>
                                              <a:dgm id="{3F1ACB44-5900-480D-A352-22E5F400C2B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6">
                                            <p:graphicEl>
                                              <a:dgm id="{36E63C6F-63F3-42F3-8F81-C5E47DFB6BD4}"/>
                                            </p:graphicEl>
                                          </p:spTgt>
                                        </p:tgtEl>
                                        <p:attrNameLst>
                                          <p:attrName>style.visibility</p:attrName>
                                        </p:attrNameLst>
                                      </p:cBhvr>
                                      <p:to>
                                        <p:strVal val="visible"/>
                                      </p:to>
                                    </p:set>
                                    <p:animEffect transition="in" filter="wipe(down)">
                                      <p:cBhvr>
                                        <p:cTn id="44" dur="500"/>
                                        <p:tgtEl>
                                          <p:spTgt spid="6">
                                            <p:graphicEl>
                                              <a:dgm id="{36E63C6F-63F3-42F3-8F81-C5E47DFB6BD4}"/>
                                            </p:graphicEl>
                                          </p:spTgt>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6">
                                            <p:graphicEl>
                                              <a:dgm id="{68600F45-BF14-409A-BF6C-F6EF94E78D51}"/>
                                            </p:graphicEl>
                                          </p:spTgt>
                                        </p:tgtEl>
                                        <p:attrNameLst>
                                          <p:attrName>style.visibility</p:attrName>
                                        </p:attrNameLst>
                                      </p:cBhvr>
                                      <p:to>
                                        <p:strVal val="visible"/>
                                      </p:to>
                                    </p:set>
                                    <p:animEffect transition="in" filter="wipe(down)">
                                      <p:cBhvr>
                                        <p:cTn id="47" dur="500"/>
                                        <p:tgtEl>
                                          <p:spTgt spid="6">
                                            <p:graphicEl>
                                              <a:dgm id="{68600F45-BF14-409A-BF6C-F6EF94E78D5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Accordo Quadro: linee di intervento</a:t>
            </a:r>
            <a:endParaRPr lang="it-IT" dirty="0"/>
          </a:p>
        </p:txBody>
      </p:sp>
      <p:sp>
        <p:nvSpPr>
          <p:cNvPr id="3" name="Rettangolo 2"/>
          <p:cNvSpPr/>
          <p:nvPr/>
        </p:nvSpPr>
        <p:spPr>
          <a:xfrm>
            <a:off x="646110" y="2539048"/>
            <a:ext cx="9404723" cy="3890937"/>
          </a:xfrm>
          <a:prstGeom prst="rect">
            <a:avLst/>
          </a:prstGeom>
        </p:spPr>
        <p:txBody>
          <a:bodyPr wrap="square">
            <a:spAutoFit/>
          </a:bodyPr>
          <a:lstStyle/>
          <a:p>
            <a:pPr marL="342900" marR="183515" lvl="0" indent="-342900">
              <a:lnSpc>
                <a:spcPct val="107000"/>
              </a:lnSpc>
              <a:spcAft>
                <a:spcPts val="600"/>
              </a:spcAft>
              <a:buFont typeface="+mj-lt"/>
              <a:buAutoNum type="arabicPeriod"/>
            </a:pPr>
            <a:r>
              <a:rPr lang="it-IT" dirty="0">
                <a:ea typeface="Times New Roman" panose="02020603050405020304" pitchFamily="18" charset="0"/>
                <a:cs typeface="Times New Roman" panose="02020603050405020304" pitchFamily="18" charset="0"/>
              </a:rPr>
              <a:t>Sostituzione dei corpi illuminanti e installazione di sistemi di regolazione per l'illuminazione pubblica;</a:t>
            </a:r>
          </a:p>
          <a:p>
            <a:pPr marL="342900" marR="183515" lvl="0" indent="-342900">
              <a:lnSpc>
                <a:spcPct val="107000"/>
              </a:lnSpc>
              <a:spcAft>
                <a:spcPts val="600"/>
              </a:spcAft>
              <a:buFont typeface="+mj-lt"/>
              <a:buAutoNum type="arabicPeriod"/>
            </a:pPr>
            <a:r>
              <a:rPr lang="it-IT" dirty="0">
                <a:ea typeface="Times New Roman" panose="02020603050405020304" pitchFamily="18" charset="0"/>
                <a:cs typeface="Times New Roman" panose="02020603050405020304" pitchFamily="18" charset="0"/>
              </a:rPr>
              <a:t>Costruzione di impianti di cogenerazione o </a:t>
            </a:r>
            <a:r>
              <a:rPr lang="it-IT" dirty="0" err="1">
                <a:ea typeface="Times New Roman" panose="02020603050405020304" pitchFamily="18" charset="0"/>
                <a:cs typeface="Times New Roman" panose="02020603050405020304" pitchFamily="18" charset="0"/>
              </a:rPr>
              <a:t>trigenerazione</a:t>
            </a:r>
            <a:r>
              <a:rPr lang="it-IT" dirty="0">
                <a:ea typeface="Times New Roman" panose="02020603050405020304" pitchFamily="18" charset="0"/>
                <a:cs typeface="Times New Roman" panose="02020603050405020304" pitchFamily="18" charset="0"/>
              </a:rPr>
              <a:t>;</a:t>
            </a:r>
          </a:p>
          <a:p>
            <a:pPr marL="342900" marR="183515" lvl="0" indent="-342900">
              <a:lnSpc>
                <a:spcPct val="107000"/>
              </a:lnSpc>
              <a:spcAft>
                <a:spcPts val="600"/>
              </a:spcAft>
              <a:buFont typeface="+mj-lt"/>
              <a:buAutoNum type="arabicPeriod"/>
            </a:pPr>
            <a:r>
              <a:rPr lang="it-IT" dirty="0">
                <a:ea typeface="Times New Roman" panose="02020603050405020304" pitchFamily="18" charset="0"/>
                <a:cs typeface="Times New Roman" panose="02020603050405020304" pitchFamily="18" charset="0"/>
              </a:rPr>
              <a:t>Sostituzione dei corpi illuminanti e installazione di sistemi di regolazione per l'illuminazione interna degli edifici;</a:t>
            </a:r>
          </a:p>
          <a:p>
            <a:pPr marL="342900" marR="183515" lvl="0" indent="-342900">
              <a:lnSpc>
                <a:spcPct val="107000"/>
              </a:lnSpc>
              <a:spcAft>
                <a:spcPts val="600"/>
              </a:spcAft>
              <a:buFont typeface="+mj-lt"/>
              <a:buAutoNum type="arabicPeriod"/>
            </a:pPr>
            <a:r>
              <a:rPr lang="it-IT" dirty="0">
                <a:ea typeface="Times New Roman" panose="02020603050405020304" pitchFamily="18" charset="0"/>
                <a:cs typeface="Times New Roman" panose="02020603050405020304" pitchFamily="18" charset="0"/>
              </a:rPr>
              <a:t>Installazione di sistemi elettronici di regolazione e sostituzione dei motori elettrici;</a:t>
            </a:r>
          </a:p>
          <a:p>
            <a:pPr marL="342900" marR="183515" lvl="0" indent="-342900">
              <a:lnSpc>
                <a:spcPct val="107000"/>
              </a:lnSpc>
              <a:spcAft>
                <a:spcPts val="600"/>
              </a:spcAft>
              <a:buFont typeface="+mj-lt"/>
              <a:buAutoNum type="arabicPeriod"/>
            </a:pPr>
            <a:r>
              <a:rPr lang="it-IT" dirty="0" err="1">
                <a:ea typeface="Times New Roman" panose="02020603050405020304" pitchFamily="18" charset="0"/>
                <a:cs typeface="Times New Roman" panose="02020603050405020304" pitchFamily="18" charset="0"/>
              </a:rPr>
              <a:t>Efficientamento</a:t>
            </a:r>
            <a:r>
              <a:rPr lang="it-IT" dirty="0">
                <a:ea typeface="Times New Roman" panose="02020603050405020304" pitchFamily="18" charset="0"/>
                <a:cs typeface="Times New Roman" panose="02020603050405020304" pitchFamily="18" charset="0"/>
              </a:rPr>
              <a:t> dei sistemi climatizzanti;</a:t>
            </a:r>
          </a:p>
          <a:p>
            <a:pPr marL="342900" marR="183515" lvl="0" indent="-342900">
              <a:lnSpc>
                <a:spcPct val="107000"/>
              </a:lnSpc>
              <a:spcAft>
                <a:spcPts val="600"/>
              </a:spcAft>
              <a:buFont typeface="+mj-lt"/>
              <a:buAutoNum type="arabicPeriod"/>
            </a:pPr>
            <a:r>
              <a:rPr lang="it-IT" dirty="0" err="1">
                <a:ea typeface="Times New Roman" panose="02020603050405020304" pitchFamily="18" charset="0"/>
                <a:cs typeface="Times New Roman" panose="02020603050405020304" pitchFamily="18" charset="0"/>
              </a:rPr>
              <a:t>Telegestione</a:t>
            </a:r>
            <a:r>
              <a:rPr lang="it-IT" dirty="0">
                <a:ea typeface="Times New Roman" panose="02020603050405020304" pitchFamily="18" charset="0"/>
                <a:cs typeface="Times New Roman" panose="02020603050405020304" pitchFamily="18" charset="0"/>
              </a:rPr>
              <a:t> di sistemi energetici;</a:t>
            </a:r>
          </a:p>
          <a:p>
            <a:pPr marL="342900" marR="183515" lvl="0" indent="-342900">
              <a:lnSpc>
                <a:spcPct val="107000"/>
              </a:lnSpc>
              <a:spcAft>
                <a:spcPts val="600"/>
              </a:spcAft>
              <a:buFont typeface="+mj-lt"/>
              <a:buAutoNum type="arabicPeriod"/>
            </a:pPr>
            <a:r>
              <a:rPr lang="it-IT" dirty="0">
                <a:ea typeface="Times New Roman" panose="02020603050405020304" pitchFamily="18" charset="0"/>
                <a:cs typeface="Times New Roman" panose="02020603050405020304" pitchFamily="18" charset="0"/>
              </a:rPr>
              <a:t>Utilizzo di fonti rinnovabili per la produzione dell'energia</a:t>
            </a:r>
            <a:r>
              <a:rPr lang="it-IT" dirty="0" smtClean="0">
                <a:ea typeface="Times New Roman" panose="02020603050405020304" pitchFamily="18" charset="0"/>
                <a:cs typeface="Times New Roman" panose="02020603050405020304" pitchFamily="18" charset="0"/>
              </a:rPr>
              <a:t>;</a:t>
            </a:r>
          </a:p>
          <a:p>
            <a:pPr marL="342900" marR="183515" lvl="0" indent="-342900">
              <a:lnSpc>
                <a:spcPct val="107000"/>
              </a:lnSpc>
              <a:spcAft>
                <a:spcPts val="600"/>
              </a:spcAft>
              <a:buFont typeface="+mj-lt"/>
              <a:buAutoNum type="arabicPeriod"/>
            </a:pPr>
            <a:r>
              <a:rPr lang="it-IT" dirty="0" smtClean="0">
                <a:effectLst/>
                <a:ea typeface="Times New Roman" panose="02020603050405020304" pitchFamily="18" charset="0"/>
                <a:cs typeface="Times New Roman" panose="02020603050405020304" pitchFamily="18" charset="0"/>
              </a:rPr>
              <a:t>Sistemi passivi</a:t>
            </a:r>
            <a:endParaRPr lang="it-IT" dirty="0">
              <a:effectLst/>
              <a:ea typeface="Times New Roman" panose="02020603050405020304" pitchFamily="18" charset="0"/>
              <a:cs typeface="Times New Roman" panose="02020603050405020304" pitchFamily="18" charset="0"/>
            </a:endParaRPr>
          </a:p>
        </p:txBody>
      </p:sp>
      <p:sp>
        <p:nvSpPr>
          <p:cNvPr id="4" name="Segnaposto piè di pagina 3"/>
          <p:cNvSpPr>
            <a:spLocks noGrp="1"/>
          </p:cNvSpPr>
          <p:nvPr>
            <p:ph type="ftr" sz="quarter" idx="11"/>
          </p:nvPr>
        </p:nvSpPr>
        <p:spPr/>
        <p:txBody>
          <a:bodyPr/>
          <a:lstStyle/>
          <a:p>
            <a:r>
              <a:rPr lang="en-US" smtClean="0"/>
              <a:t>www.consorzioenergiatoscana.it</a:t>
            </a:r>
            <a:endParaRPr lang="en-US" dirty="0"/>
          </a:p>
        </p:txBody>
      </p:sp>
      <p:sp>
        <p:nvSpPr>
          <p:cNvPr id="5" name="Segnaposto numero diapositiva 4"/>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247918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Accordo Quadro: </a:t>
            </a:r>
            <a:r>
              <a:rPr lang="it-IT" dirty="0"/>
              <a:t>«stato di avanzamento»</a:t>
            </a:r>
          </a:p>
        </p:txBody>
      </p:sp>
      <p:sp>
        <p:nvSpPr>
          <p:cNvPr id="3" name="Rettangolo 2"/>
          <p:cNvSpPr/>
          <p:nvPr/>
        </p:nvSpPr>
        <p:spPr>
          <a:xfrm>
            <a:off x="646111" y="1935544"/>
            <a:ext cx="9404723" cy="4714496"/>
          </a:xfrm>
          <a:prstGeom prst="rect">
            <a:avLst/>
          </a:prstGeom>
        </p:spPr>
        <p:txBody>
          <a:bodyPr wrap="square">
            <a:spAutoFit/>
          </a:bodyPr>
          <a:lstStyle/>
          <a:p>
            <a:pPr marR="183515" lvl="0">
              <a:lnSpc>
                <a:spcPct val="107000"/>
              </a:lnSpc>
              <a:spcAft>
                <a:spcPts val="600"/>
              </a:spcAft>
            </a:pPr>
            <a:r>
              <a:rPr lang="it-IT" dirty="0" smtClean="0">
                <a:effectLst/>
                <a:ea typeface="Times New Roman" panose="02020603050405020304" pitchFamily="18" charset="0"/>
                <a:cs typeface="Times New Roman" panose="02020603050405020304" pitchFamily="18" charset="0"/>
              </a:rPr>
              <a:t>Hanno presentato offerta 7 operatori economici, sui seguenti lotti:</a:t>
            </a:r>
          </a:p>
          <a:p>
            <a:pPr marL="742950" marR="183515" lvl="1" indent="-285750">
              <a:lnSpc>
                <a:spcPct val="107000"/>
              </a:lnSpc>
              <a:spcAft>
                <a:spcPts val="600"/>
              </a:spcAft>
              <a:buFont typeface="Arial" panose="020B0604020202020204" pitchFamily="34" charset="0"/>
              <a:buChar char="•"/>
            </a:pPr>
            <a:r>
              <a:rPr lang="it-IT" dirty="0" smtClean="0">
                <a:ea typeface="Times New Roman" panose="02020603050405020304" pitchFamily="18" charset="0"/>
                <a:cs typeface="Times New Roman" panose="02020603050405020304" pitchFamily="18" charset="0"/>
              </a:rPr>
              <a:t>lotto 1: 4 offerte</a:t>
            </a:r>
          </a:p>
          <a:p>
            <a:pPr marL="742950" marR="183515" lvl="1" indent="-285750">
              <a:lnSpc>
                <a:spcPct val="107000"/>
              </a:lnSpc>
              <a:spcAft>
                <a:spcPts val="600"/>
              </a:spcAft>
              <a:buFont typeface="Arial" panose="020B0604020202020204" pitchFamily="34" charset="0"/>
              <a:buChar char="•"/>
            </a:pPr>
            <a:r>
              <a:rPr lang="it-IT" dirty="0">
                <a:ea typeface="Times New Roman" panose="02020603050405020304" pitchFamily="18" charset="0"/>
                <a:cs typeface="Times New Roman" panose="02020603050405020304" pitchFamily="18" charset="0"/>
              </a:rPr>
              <a:t>lotto </a:t>
            </a:r>
            <a:r>
              <a:rPr lang="it-IT" dirty="0" smtClean="0">
                <a:ea typeface="Times New Roman" panose="02020603050405020304" pitchFamily="18" charset="0"/>
                <a:cs typeface="Times New Roman" panose="02020603050405020304" pitchFamily="18" charset="0"/>
              </a:rPr>
              <a:t>2: 1 offerta</a:t>
            </a:r>
            <a:endParaRPr lang="it-IT" dirty="0">
              <a:ea typeface="Times New Roman" panose="02020603050405020304" pitchFamily="18" charset="0"/>
              <a:cs typeface="Times New Roman" panose="02020603050405020304" pitchFamily="18" charset="0"/>
            </a:endParaRPr>
          </a:p>
          <a:p>
            <a:pPr marL="742950" marR="183515" lvl="1" indent="-285750">
              <a:lnSpc>
                <a:spcPct val="107000"/>
              </a:lnSpc>
              <a:spcAft>
                <a:spcPts val="600"/>
              </a:spcAft>
              <a:buFont typeface="Arial" panose="020B0604020202020204" pitchFamily="34" charset="0"/>
              <a:buChar char="•"/>
            </a:pPr>
            <a:r>
              <a:rPr lang="it-IT" dirty="0">
                <a:ea typeface="Times New Roman" panose="02020603050405020304" pitchFamily="18" charset="0"/>
                <a:cs typeface="Times New Roman" panose="02020603050405020304" pitchFamily="18" charset="0"/>
              </a:rPr>
              <a:t>lotto </a:t>
            </a:r>
            <a:r>
              <a:rPr lang="it-IT" dirty="0" smtClean="0">
                <a:ea typeface="Times New Roman" panose="02020603050405020304" pitchFamily="18" charset="0"/>
                <a:cs typeface="Times New Roman" panose="02020603050405020304" pitchFamily="18" charset="0"/>
              </a:rPr>
              <a:t>3: 2 </a:t>
            </a:r>
            <a:r>
              <a:rPr lang="it-IT" dirty="0">
                <a:ea typeface="Times New Roman" panose="02020603050405020304" pitchFamily="18" charset="0"/>
                <a:cs typeface="Times New Roman" panose="02020603050405020304" pitchFamily="18" charset="0"/>
              </a:rPr>
              <a:t>offerte</a:t>
            </a:r>
          </a:p>
          <a:p>
            <a:pPr marL="742950" marR="183515" lvl="1" indent="-285750">
              <a:lnSpc>
                <a:spcPct val="107000"/>
              </a:lnSpc>
              <a:spcAft>
                <a:spcPts val="600"/>
              </a:spcAft>
              <a:buFont typeface="Arial" panose="020B0604020202020204" pitchFamily="34" charset="0"/>
              <a:buChar char="•"/>
            </a:pPr>
            <a:r>
              <a:rPr lang="it-IT" dirty="0">
                <a:ea typeface="Times New Roman" panose="02020603050405020304" pitchFamily="18" charset="0"/>
                <a:cs typeface="Times New Roman" panose="02020603050405020304" pitchFamily="18" charset="0"/>
              </a:rPr>
              <a:t>lotto </a:t>
            </a:r>
            <a:r>
              <a:rPr lang="it-IT" dirty="0" smtClean="0">
                <a:ea typeface="Times New Roman" panose="02020603050405020304" pitchFamily="18" charset="0"/>
                <a:cs typeface="Times New Roman" panose="02020603050405020304" pitchFamily="18" charset="0"/>
              </a:rPr>
              <a:t>6: </a:t>
            </a:r>
            <a:r>
              <a:rPr lang="it-IT" dirty="0">
                <a:ea typeface="Times New Roman" panose="02020603050405020304" pitchFamily="18" charset="0"/>
                <a:cs typeface="Times New Roman" panose="02020603050405020304" pitchFamily="18" charset="0"/>
              </a:rPr>
              <a:t>1 offerta</a:t>
            </a:r>
          </a:p>
          <a:p>
            <a:pPr marL="742950" marR="183515" lvl="1" indent="-285750">
              <a:lnSpc>
                <a:spcPct val="107000"/>
              </a:lnSpc>
              <a:spcAft>
                <a:spcPts val="600"/>
              </a:spcAft>
              <a:buFont typeface="Arial" panose="020B0604020202020204" pitchFamily="34" charset="0"/>
              <a:buChar char="•"/>
            </a:pPr>
            <a:r>
              <a:rPr lang="it-IT" dirty="0">
                <a:ea typeface="Times New Roman" panose="02020603050405020304" pitchFamily="18" charset="0"/>
                <a:cs typeface="Times New Roman" panose="02020603050405020304" pitchFamily="18" charset="0"/>
              </a:rPr>
              <a:t>lotto </a:t>
            </a:r>
            <a:r>
              <a:rPr lang="it-IT" dirty="0" smtClean="0">
                <a:ea typeface="Times New Roman" panose="02020603050405020304" pitchFamily="18" charset="0"/>
                <a:cs typeface="Times New Roman" panose="02020603050405020304" pitchFamily="18" charset="0"/>
              </a:rPr>
              <a:t>7: </a:t>
            </a:r>
            <a:r>
              <a:rPr lang="it-IT" dirty="0">
                <a:ea typeface="Times New Roman" panose="02020603050405020304" pitchFamily="18" charset="0"/>
                <a:cs typeface="Times New Roman" panose="02020603050405020304" pitchFamily="18" charset="0"/>
              </a:rPr>
              <a:t>1 offerta</a:t>
            </a:r>
          </a:p>
          <a:p>
            <a:pPr marL="742950" marR="183515" lvl="1" indent="-285750">
              <a:lnSpc>
                <a:spcPct val="107000"/>
              </a:lnSpc>
              <a:spcAft>
                <a:spcPts val="600"/>
              </a:spcAft>
              <a:buFont typeface="Arial" panose="020B0604020202020204" pitchFamily="34" charset="0"/>
              <a:buChar char="•"/>
            </a:pPr>
            <a:r>
              <a:rPr lang="it-IT" dirty="0">
                <a:ea typeface="Times New Roman" panose="02020603050405020304" pitchFamily="18" charset="0"/>
                <a:cs typeface="Times New Roman" panose="02020603050405020304" pitchFamily="18" charset="0"/>
              </a:rPr>
              <a:t>lotto </a:t>
            </a:r>
            <a:r>
              <a:rPr lang="it-IT" dirty="0" smtClean="0">
                <a:ea typeface="Times New Roman" panose="02020603050405020304" pitchFamily="18" charset="0"/>
                <a:cs typeface="Times New Roman" panose="02020603050405020304" pitchFamily="18" charset="0"/>
              </a:rPr>
              <a:t>8: </a:t>
            </a:r>
            <a:r>
              <a:rPr lang="it-IT" dirty="0">
                <a:ea typeface="Times New Roman" panose="02020603050405020304" pitchFamily="18" charset="0"/>
                <a:cs typeface="Times New Roman" panose="02020603050405020304" pitchFamily="18" charset="0"/>
              </a:rPr>
              <a:t>1 </a:t>
            </a:r>
            <a:r>
              <a:rPr lang="it-IT" dirty="0" smtClean="0">
                <a:ea typeface="Times New Roman" panose="02020603050405020304" pitchFamily="18" charset="0"/>
                <a:cs typeface="Times New Roman" panose="02020603050405020304" pitchFamily="18" charset="0"/>
              </a:rPr>
              <a:t>offerta</a:t>
            </a:r>
          </a:p>
          <a:p>
            <a:pPr marR="183515" lvl="1">
              <a:lnSpc>
                <a:spcPct val="107000"/>
              </a:lnSpc>
              <a:spcAft>
                <a:spcPts val="600"/>
              </a:spcAft>
            </a:pPr>
            <a:endParaRPr lang="it-IT" dirty="0" smtClean="0">
              <a:effectLst/>
              <a:ea typeface="Times New Roman" panose="02020603050405020304" pitchFamily="18" charset="0"/>
              <a:cs typeface="Times New Roman" panose="02020603050405020304" pitchFamily="18" charset="0"/>
            </a:endParaRPr>
          </a:p>
          <a:p>
            <a:pPr marR="183515" lvl="0">
              <a:lnSpc>
                <a:spcPct val="107000"/>
              </a:lnSpc>
              <a:spcAft>
                <a:spcPts val="600"/>
              </a:spcAft>
            </a:pPr>
            <a:r>
              <a:rPr lang="it-IT" dirty="0" smtClean="0">
                <a:effectLst/>
                <a:ea typeface="Times New Roman" panose="02020603050405020304" pitchFamily="18" charset="0"/>
                <a:cs typeface="Times New Roman" panose="02020603050405020304" pitchFamily="18" charset="0"/>
              </a:rPr>
              <a:t>Attualmente è in corso la valutazione delle offerte tecniche</a:t>
            </a:r>
          </a:p>
          <a:p>
            <a:pPr marR="183515" lvl="0">
              <a:lnSpc>
                <a:spcPct val="107000"/>
              </a:lnSpc>
              <a:spcAft>
                <a:spcPts val="600"/>
              </a:spcAft>
            </a:pPr>
            <a:endParaRPr lang="it-IT" dirty="0" smtClean="0">
              <a:effectLst/>
              <a:ea typeface="Times New Roman" panose="02020603050405020304" pitchFamily="18" charset="0"/>
              <a:cs typeface="Times New Roman" panose="02020603050405020304" pitchFamily="18" charset="0"/>
            </a:endParaRPr>
          </a:p>
          <a:p>
            <a:pPr marR="183515" lvl="0">
              <a:lnSpc>
                <a:spcPct val="107000"/>
              </a:lnSpc>
              <a:spcAft>
                <a:spcPts val="600"/>
              </a:spcAft>
            </a:pPr>
            <a:r>
              <a:rPr lang="it-IT" dirty="0" smtClean="0">
                <a:ea typeface="Times New Roman" panose="02020603050405020304" pitchFamily="18" charset="0"/>
                <a:cs typeface="Times New Roman" panose="02020603050405020304" pitchFamily="18" charset="0"/>
              </a:rPr>
              <a:t>Per i lotti «andati» deserti per mancanza di offerte o, eventualmente, mancanza di offerte valide, verrà effettuata una procedura negoziata senza previa pubblicazione di bando di gara</a:t>
            </a:r>
            <a:endParaRPr lang="it-IT" dirty="0">
              <a:effectLst/>
              <a:ea typeface="Times New Roman" panose="02020603050405020304" pitchFamily="18" charset="0"/>
              <a:cs typeface="Times New Roman" panose="02020603050405020304" pitchFamily="18" charset="0"/>
            </a:endParaRPr>
          </a:p>
        </p:txBody>
      </p:sp>
      <p:sp>
        <p:nvSpPr>
          <p:cNvPr id="4" name="Segnaposto piè di pagina 3"/>
          <p:cNvSpPr>
            <a:spLocks noGrp="1"/>
          </p:cNvSpPr>
          <p:nvPr>
            <p:ph type="ftr" sz="quarter" idx="11"/>
          </p:nvPr>
        </p:nvSpPr>
        <p:spPr/>
        <p:txBody>
          <a:bodyPr/>
          <a:lstStyle/>
          <a:p>
            <a:r>
              <a:rPr lang="en-US" smtClean="0"/>
              <a:t>www.consorzioenergiatoscana.it</a:t>
            </a:r>
            <a:endParaRPr lang="en-US" dirty="0"/>
          </a:p>
        </p:txBody>
      </p:sp>
      <p:sp>
        <p:nvSpPr>
          <p:cNvPr id="5" name="Segnaposto numero diapositiva 4"/>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137115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Accordo Quadro</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3157527349"/>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egnaposto piè di pagina 5"/>
          <p:cNvSpPr>
            <a:spLocks noGrp="1"/>
          </p:cNvSpPr>
          <p:nvPr>
            <p:ph type="ftr" sz="quarter" idx="11"/>
          </p:nvPr>
        </p:nvSpPr>
        <p:spPr/>
        <p:txBody>
          <a:bodyPr/>
          <a:lstStyle/>
          <a:p>
            <a:r>
              <a:rPr lang="en-US" smtClean="0"/>
              <a:t>www.consorzioenergiatoscana.it</a:t>
            </a:r>
            <a:endParaRPr lang="en-US" dirty="0"/>
          </a:p>
        </p:txBody>
      </p:sp>
      <p:sp>
        <p:nvSpPr>
          <p:cNvPr id="7" name="Segnaposto numero diapositiva 6"/>
          <p:cNvSpPr>
            <a:spLocks noGrp="1"/>
          </p:cNvSpPr>
          <p:nvPr>
            <p:ph type="sldNum" sz="quarter" idx="12"/>
          </p:nvPr>
        </p:nvSpPr>
        <p:spPr/>
        <p:txBody>
          <a:bodyPr/>
          <a:lstStyle/>
          <a:p>
            <a:fld id="{D57F1E4F-1CFF-5643-939E-02111984F565}" type="slidenum">
              <a:rPr lang="en-US" smtClean="0"/>
              <a:t>13</a:t>
            </a:fld>
            <a:endParaRPr lang="en-US" dirty="0"/>
          </a:p>
        </p:txBody>
      </p:sp>
      <p:graphicFrame>
        <p:nvGraphicFramePr>
          <p:cNvPr id="2" name="Diagramma 1"/>
          <p:cNvGraphicFramePr/>
          <p:nvPr>
            <p:extLst>
              <p:ext uri="{D42A27DB-BD31-4B8C-83A1-F6EECF244321}">
                <p14:modId xmlns:p14="http://schemas.microsoft.com/office/powerpoint/2010/main" val="3452204722"/>
              </p:ext>
            </p:extLst>
          </p:nvPr>
        </p:nvGraphicFramePr>
        <p:xfrm>
          <a:off x="340360" y="6025896"/>
          <a:ext cx="2530856" cy="6793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9076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3DC84CC3-FD66-47BD-BF38-12BF057C8EE0}"/>
                                            </p:graphicEl>
                                          </p:spTgt>
                                        </p:tgtEl>
                                        <p:attrNameLst>
                                          <p:attrName>style.visibility</p:attrName>
                                        </p:attrNameLst>
                                      </p:cBhvr>
                                      <p:to>
                                        <p:strVal val="visible"/>
                                      </p:to>
                                    </p:set>
                                    <p:animEffect transition="in" filter="fade">
                                      <p:cBhvr>
                                        <p:cTn id="7" dur="500"/>
                                        <p:tgtEl>
                                          <p:spTgt spid="5">
                                            <p:graphicEl>
                                              <a:dgm id="{3DC84CC3-FD66-47BD-BF38-12BF057C8EE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56385D4-7DD0-405C-8EDF-79A12A5C7176}"/>
                                            </p:graphicEl>
                                          </p:spTgt>
                                        </p:tgtEl>
                                        <p:attrNameLst>
                                          <p:attrName>style.visibility</p:attrName>
                                        </p:attrNameLst>
                                      </p:cBhvr>
                                      <p:to>
                                        <p:strVal val="visible"/>
                                      </p:to>
                                    </p:set>
                                    <p:animEffect transition="in" filter="fade">
                                      <p:cBhvr>
                                        <p:cTn id="10" dur="500"/>
                                        <p:tgtEl>
                                          <p:spTgt spid="5">
                                            <p:graphicEl>
                                              <a:dgm id="{256385D4-7DD0-405C-8EDF-79A12A5C717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A13C7D3E-D344-4CF7-A1A2-04701B41437A}"/>
                                            </p:graphicEl>
                                          </p:spTgt>
                                        </p:tgtEl>
                                        <p:attrNameLst>
                                          <p:attrName>style.visibility</p:attrName>
                                        </p:attrNameLst>
                                      </p:cBhvr>
                                      <p:to>
                                        <p:strVal val="visible"/>
                                      </p:to>
                                    </p:set>
                                    <p:animEffect transition="in" filter="fade">
                                      <p:cBhvr>
                                        <p:cTn id="15" dur="500"/>
                                        <p:tgtEl>
                                          <p:spTgt spid="5">
                                            <p:graphicEl>
                                              <a:dgm id="{A13C7D3E-D344-4CF7-A1A2-04701B41437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BF222F66-8899-4B46-BD54-5D8C61396010}"/>
                                            </p:graphicEl>
                                          </p:spTgt>
                                        </p:tgtEl>
                                        <p:attrNameLst>
                                          <p:attrName>style.visibility</p:attrName>
                                        </p:attrNameLst>
                                      </p:cBhvr>
                                      <p:to>
                                        <p:strVal val="visible"/>
                                      </p:to>
                                    </p:set>
                                    <p:animEffect transition="in" filter="fade">
                                      <p:cBhvr>
                                        <p:cTn id="20" dur="500"/>
                                        <p:tgtEl>
                                          <p:spTgt spid="5">
                                            <p:graphicEl>
                                              <a:dgm id="{BF222F66-8899-4B46-BD54-5D8C61396010}"/>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CC376C53-4785-4419-85D5-25EBE1D2A329}"/>
                                            </p:graphicEl>
                                          </p:spTgt>
                                        </p:tgtEl>
                                        <p:attrNameLst>
                                          <p:attrName>style.visibility</p:attrName>
                                        </p:attrNameLst>
                                      </p:cBhvr>
                                      <p:to>
                                        <p:strVal val="visible"/>
                                      </p:to>
                                    </p:set>
                                    <p:animEffect transition="in" filter="fade">
                                      <p:cBhvr>
                                        <p:cTn id="23" dur="500"/>
                                        <p:tgtEl>
                                          <p:spTgt spid="5">
                                            <p:graphicEl>
                                              <a:dgm id="{CC376C53-4785-4419-85D5-25EBE1D2A32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E5E6F794-9618-4850-81F1-035082FA3E5E}"/>
                                            </p:graphicEl>
                                          </p:spTgt>
                                        </p:tgtEl>
                                        <p:attrNameLst>
                                          <p:attrName>style.visibility</p:attrName>
                                        </p:attrNameLst>
                                      </p:cBhvr>
                                      <p:to>
                                        <p:strVal val="visible"/>
                                      </p:to>
                                    </p:set>
                                    <p:animEffect transition="in" filter="fade">
                                      <p:cBhvr>
                                        <p:cTn id="28" dur="500"/>
                                        <p:tgtEl>
                                          <p:spTgt spid="5">
                                            <p:graphicEl>
                                              <a:dgm id="{E5E6F794-9618-4850-81F1-035082FA3E5E}"/>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6846B064-027A-44C5-8DBF-3A58523E6B65}"/>
                                            </p:graphicEl>
                                          </p:spTgt>
                                        </p:tgtEl>
                                        <p:attrNameLst>
                                          <p:attrName>style.visibility</p:attrName>
                                        </p:attrNameLst>
                                      </p:cBhvr>
                                      <p:to>
                                        <p:strVal val="visible"/>
                                      </p:to>
                                    </p:set>
                                    <p:animEffect transition="in" filter="fade">
                                      <p:cBhvr>
                                        <p:cTn id="33" dur="500"/>
                                        <p:tgtEl>
                                          <p:spTgt spid="5">
                                            <p:graphicEl>
                                              <a:dgm id="{6846B064-027A-44C5-8DBF-3A58523E6B65}"/>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8C77B12C-7959-4DC5-BAC2-69A6D67AA18A}"/>
                                            </p:graphicEl>
                                          </p:spTgt>
                                        </p:tgtEl>
                                        <p:attrNameLst>
                                          <p:attrName>style.visibility</p:attrName>
                                        </p:attrNameLst>
                                      </p:cBhvr>
                                      <p:to>
                                        <p:strVal val="visible"/>
                                      </p:to>
                                    </p:set>
                                    <p:animEffect transition="in" filter="fade">
                                      <p:cBhvr>
                                        <p:cTn id="38" dur="500"/>
                                        <p:tgtEl>
                                          <p:spTgt spid="5">
                                            <p:graphicEl>
                                              <a:dgm id="{8C77B12C-7959-4DC5-BAC2-69A6D67AA18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Accordo Quadro - </a:t>
            </a:r>
            <a:r>
              <a:rPr lang="it-IT" dirty="0" err="1" smtClean="0"/>
              <a:t>Step</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783580820"/>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piè di pagina 1"/>
          <p:cNvSpPr>
            <a:spLocks noGrp="1"/>
          </p:cNvSpPr>
          <p:nvPr>
            <p:ph type="ftr" sz="quarter" idx="11"/>
          </p:nvPr>
        </p:nvSpPr>
        <p:spPr/>
        <p:txBody>
          <a:bodyPr/>
          <a:lstStyle/>
          <a:p>
            <a:r>
              <a:rPr lang="en-US" smtClean="0"/>
              <a:t>www.consorzioenergiatoscana.it</a:t>
            </a:r>
            <a:endParaRPr lang="en-US" dirty="0"/>
          </a:p>
        </p:txBody>
      </p:sp>
      <p:sp>
        <p:nvSpPr>
          <p:cNvPr id="4" name="Segnaposto numero diapositiva 3"/>
          <p:cNvSpPr>
            <a:spLocks noGrp="1"/>
          </p:cNvSpPr>
          <p:nvPr>
            <p:ph type="sldNum" sz="quarter" idx="12"/>
          </p:nvPr>
        </p:nvSpPr>
        <p:spPr/>
        <p:txBody>
          <a:bodyPr/>
          <a:lstStyle/>
          <a:p>
            <a:fld id="{D57F1E4F-1CFF-5643-939E-02111984F565}" type="slidenum">
              <a:rPr lang="en-US" smtClean="0"/>
              <a:t>14</a:t>
            </a:fld>
            <a:endParaRPr lang="en-US" dirty="0"/>
          </a:p>
        </p:txBody>
      </p:sp>
      <p:graphicFrame>
        <p:nvGraphicFramePr>
          <p:cNvPr id="6" name="Diagramma 5"/>
          <p:cNvGraphicFramePr/>
          <p:nvPr>
            <p:extLst>
              <p:ext uri="{D42A27DB-BD31-4B8C-83A1-F6EECF244321}">
                <p14:modId xmlns:p14="http://schemas.microsoft.com/office/powerpoint/2010/main" val="2064954161"/>
              </p:ext>
            </p:extLst>
          </p:nvPr>
        </p:nvGraphicFramePr>
        <p:xfrm>
          <a:off x="340360" y="6025896"/>
          <a:ext cx="2530856" cy="6793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7950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3DC84CC3-FD66-47BD-BF38-12BF057C8EE0}"/>
                                            </p:graphicEl>
                                          </p:spTgt>
                                        </p:tgtEl>
                                        <p:attrNameLst>
                                          <p:attrName>style.visibility</p:attrName>
                                        </p:attrNameLst>
                                      </p:cBhvr>
                                      <p:to>
                                        <p:strVal val="visible"/>
                                      </p:to>
                                    </p:set>
                                    <p:animEffect transition="in" filter="fade">
                                      <p:cBhvr>
                                        <p:cTn id="7" dur="500"/>
                                        <p:tgtEl>
                                          <p:spTgt spid="5">
                                            <p:graphicEl>
                                              <a:dgm id="{3DC84CC3-FD66-47BD-BF38-12BF057C8EE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56385D4-7DD0-405C-8EDF-79A12A5C7176}"/>
                                            </p:graphicEl>
                                          </p:spTgt>
                                        </p:tgtEl>
                                        <p:attrNameLst>
                                          <p:attrName>style.visibility</p:attrName>
                                        </p:attrNameLst>
                                      </p:cBhvr>
                                      <p:to>
                                        <p:strVal val="visible"/>
                                      </p:to>
                                    </p:set>
                                    <p:animEffect transition="in" filter="fade">
                                      <p:cBhvr>
                                        <p:cTn id="10" dur="500"/>
                                        <p:tgtEl>
                                          <p:spTgt spid="5">
                                            <p:graphicEl>
                                              <a:dgm id="{256385D4-7DD0-405C-8EDF-79A12A5C717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A13C7D3E-D344-4CF7-A1A2-04701B41437A}"/>
                                            </p:graphicEl>
                                          </p:spTgt>
                                        </p:tgtEl>
                                        <p:attrNameLst>
                                          <p:attrName>style.visibility</p:attrName>
                                        </p:attrNameLst>
                                      </p:cBhvr>
                                      <p:to>
                                        <p:strVal val="visible"/>
                                      </p:to>
                                    </p:set>
                                    <p:animEffect transition="in" filter="fade">
                                      <p:cBhvr>
                                        <p:cTn id="15" dur="500"/>
                                        <p:tgtEl>
                                          <p:spTgt spid="5">
                                            <p:graphicEl>
                                              <a:dgm id="{A13C7D3E-D344-4CF7-A1A2-04701B41437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BF222F66-8899-4B46-BD54-5D8C61396010}"/>
                                            </p:graphicEl>
                                          </p:spTgt>
                                        </p:tgtEl>
                                        <p:attrNameLst>
                                          <p:attrName>style.visibility</p:attrName>
                                        </p:attrNameLst>
                                      </p:cBhvr>
                                      <p:to>
                                        <p:strVal val="visible"/>
                                      </p:to>
                                    </p:set>
                                    <p:animEffect transition="in" filter="fade">
                                      <p:cBhvr>
                                        <p:cTn id="20" dur="500"/>
                                        <p:tgtEl>
                                          <p:spTgt spid="5">
                                            <p:graphicEl>
                                              <a:dgm id="{BF222F66-8899-4B46-BD54-5D8C61396010}"/>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CC376C53-4785-4419-85D5-25EBE1D2A329}"/>
                                            </p:graphicEl>
                                          </p:spTgt>
                                        </p:tgtEl>
                                        <p:attrNameLst>
                                          <p:attrName>style.visibility</p:attrName>
                                        </p:attrNameLst>
                                      </p:cBhvr>
                                      <p:to>
                                        <p:strVal val="visible"/>
                                      </p:to>
                                    </p:set>
                                    <p:animEffect transition="in" filter="fade">
                                      <p:cBhvr>
                                        <p:cTn id="23" dur="500"/>
                                        <p:tgtEl>
                                          <p:spTgt spid="5">
                                            <p:graphicEl>
                                              <a:dgm id="{CC376C53-4785-4419-85D5-25EBE1D2A32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E5E6F794-9618-4850-81F1-035082FA3E5E}"/>
                                            </p:graphicEl>
                                          </p:spTgt>
                                        </p:tgtEl>
                                        <p:attrNameLst>
                                          <p:attrName>style.visibility</p:attrName>
                                        </p:attrNameLst>
                                      </p:cBhvr>
                                      <p:to>
                                        <p:strVal val="visible"/>
                                      </p:to>
                                    </p:set>
                                    <p:animEffect transition="in" filter="fade">
                                      <p:cBhvr>
                                        <p:cTn id="28" dur="500"/>
                                        <p:tgtEl>
                                          <p:spTgt spid="5">
                                            <p:graphicEl>
                                              <a:dgm id="{E5E6F794-9618-4850-81F1-035082FA3E5E}"/>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6846B064-027A-44C5-8DBF-3A58523E6B65}"/>
                                            </p:graphicEl>
                                          </p:spTgt>
                                        </p:tgtEl>
                                        <p:attrNameLst>
                                          <p:attrName>style.visibility</p:attrName>
                                        </p:attrNameLst>
                                      </p:cBhvr>
                                      <p:to>
                                        <p:strVal val="visible"/>
                                      </p:to>
                                    </p:set>
                                    <p:animEffect transition="in" filter="fade">
                                      <p:cBhvr>
                                        <p:cTn id="33" dur="500"/>
                                        <p:tgtEl>
                                          <p:spTgt spid="5">
                                            <p:graphicEl>
                                              <a:dgm id="{6846B064-027A-44C5-8DBF-3A58523E6B65}"/>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8C77B12C-7959-4DC5-BAC2-69A6D67AA18A}"/>
                                            </p:graphicEl>
                                          </p:spTgt>
                                        </p:tgtEl>
                                        <p:attrNameLst>
                                          <p:attrName>style.visibility</p:attrName>
                                        </p:attrNameLst>
                                      </p:cBhvr>
                                      <p:to>
                                        <p:strVal val="visible"/>
                                      </p:to>
                                    </p:set>
                                    <p:animEffect transition="in" filter="fade">
                                      <p:cBhvr>
                                        <p:cTn id="38" dur="500"/>
                                        <p:tgtEl>
                                          <p:spTgt spid="5">
                                            <p:graphicEl>
                                              <a:dgm id="{8C77B12C-7959-4DC5-BAC2-69A6D67AA18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Accordo Quadro - </a:t>
            </a:r>
            <a:r>
              <a:rPr lang="it-IT" dirty="0" err="1" smtClean="0"/>
              <a:t>Step</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64026073"/>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piè di pagina 1"/>
          <p:cNvSpPr>
            <a:spLocks noGrp="1"/>
          </p:cNvSpPr>
          <p:nvPr>
            <p:ph type="ftr" sz="quarter" idx="11"/>
          </p:nvPr>
        </p:nvSpPr>
        <p:spPr/>
        <p:txBody>
          <a:bodyPr/>
          <a:lstStyle/>
          <a:p>
            <a:r>
              <a:rPr lang="en-US" smtClean="0"/>
              <a:t>www.consorzioenergiatoscana.it</a:t>
            </a:r>
            <a:endParaRPr lang="en-US" dirty="0"/>
          </a:p>
        </p:txBody>
      </p:sp>
      <p:sp>
        <p:nvSpPr>
          <p:cNvPr id="4" name="Segnaposto numero diapositiva 3"/>
          <p:cNvSpPr>
            <a:spLocks noGrp="1"/>
          </p:cNvSpPr>
          <p:nvPr>
            <p:ph type="sldNum" sz="quarter" idx="12"/>
          </p:nvPr>
        </p:nvSpPr>
        <p:spPr/>
        <p:txBody>
          <a:bodyPr/>
          <a:lstStyle/>
          <a:p>
            <a:fld id="{D57F1E4F-1CFF-5643-939E-02111984F565}" type="slidenum">
              <a:rPr lang="en-US" smtClean="0"/>
              <a:t>15</a:t>
            </a:fld>
            <a:endParaRPr lang="en-US" dirty="0"/>
          </a:p>
        </p:txBody>
      </p:sp>
      <p:graphicFrame>
        <p:nvGraphicFramePr>
          <p:cNvPr id="6" name="Diagramma 5"/>
          <p:cNvGraphicFramePr/>
          <p:nvPr>
            <p:extLst>
              <p:ext uri="{D42A27DB-BD31-4B8C-83A1-F6EECF244321}">
                <p14:modId xmlns:p14="http://schemas.microsoft.com/office/powerpoint/2010/main" val="3976396709"/>
              </p:ext>
            </p:extLst>
          </p:nvPr>
        </p:nvGraphicFramePr>
        <p:xfrm>
          <a:off x="340360" y="6025896"/>
          <a:ext cx="2530856" cy="6793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716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3DC84CC3-FD66-47BD-BF38-12BF057C8EE0}"/>
                                            </p:graphicEl>
                                          </p:spTgt>
                                        </p:tgtEl>
                                        <p:attrNameLst>
                                          <p:attrName>style.visibility</p:attrName>
                                        </p:attrNameLst>
                                      </p:cBhvr>
                                      <p:to>
                                        <p:strVal val="visible"/>
                                      </p:to>
                                    </p:set>
                                    <p:animEffect transition="in" filter="fade">
                                      <p:cBhvr>
                                        <p:cTn id="7" dur="500"/>
                                        <p:tgtEl>
                                          <p:spTgt spid="5">
                                            <p:graphicEl>
                                              <a:dgm id="{3DC84CC3-FD66-47BD-BF38-12BF057C8EE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56385D4-7DD0-405C-8EDF-79A12A5C7176}"/>
                                            </p:graphicEl>
                                          </p:spTgt>
                                        </p:tgtEl>
                                        <p:attrNameLst>
                                          <p:attrName>style.visibility</p:attrName>
                                        </p:attrNameLst>
                                      </p:cBhvr>
                                      <p:to>
                                        <p:strVal val="visible"/>
                                      </p:to>
                                    </p:set>
                                    <p:animEffect transition="in" filter="fade">
                                      <p:cBhvr>
                                        <p:cTn id="10" dur="500"/>
                                        <p:tgtEl>
                                          <p:spTgt spid="5">
                                            <p:graphicEl>
                                              <a:dgm id="{256385D4-7DD0-405C-8EDF-79A12A5C717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A13C7D3E-D344-4CF7-A1A2-04701B41437A}"/>
                                            </p:graphicEl>
                                          </p:spTgt>
                                        </p:tgtEl>
                                        <p:attrNameLst>
                                          <p:attrName>style.visibility</p:attrName>
                                        </p:attrNameLst>
                                      </p:cBhvr>
                                      <p:to>
                                        <p:strVal val="visible"/>
                                      </p:to>
                                    </p:set>
                                    <p:animEffect transition="in" filter="fade">
                                      <p:cBhvr>
                                        <p:cTn id="15" dur="500"/>
                                        <p:tgtEl>
                                          <p:spTgt spid="5">
                                            <p:graphicEl>
                                              <a:dgm id="{A13C7D3E-D344-4CF7-A1A2-04701B41437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BF222F66-8899-4B46-BD54-5D8C61396010}"/>
                                            </p:graphicEl>
                                          </p:spTgt>
                                        </p:tgtEl>
                                        <p:attrNameLst>
                                          <p:attrName>style.visibility</p:attrName>
                                        </p:attrNameLst>
                                      </p:cBhvr>
                                      <p:to>
                                        <p:strVal val="visible"/>
                                      </p:to>
                                    </p:set>
                                    <p:animEffect transition="in" filter="fade">
                                      <p:cBhvr>
                                        <p:cTn id="20" dur="500"/>
                                        <p:tgtEl>
                                          <p:spTgt spid="5">
                                            <p:graphicEl>
                                              <a:dgm id="{BF222F66-8899-4B46-BD54-5D8C61396010}"/>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CC376C53-4785-4419-85D5-25EBE1D2A329}"/>
                                            </p:graphicEl>
                                          </p:spTgt>
                                        </p:tgtEl>
                                        <p:attrNameLst>
                                          <p:attrName>style.visibility</p:attrName>
                                        </p:attrNameLst>
                                      </p:cBhvr>
                                      <p:to>
                                        <p:strVal val="visible"/>
                                      </p:to>
                                    </p:set>
                                    <p:animEffect transition="in" filter="fade">
                                      <p:cBhvr>
                                        <p:cTn id="23" dur="500"/>
                                        <p:tgtEl>
                                          <p:spTgt spid="5">
                                            <p:graphicEl>
                                              <a:dgm id="{CC376C53-4785-4419-85D5-25EBE1D2A32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E5E6F794-9618-4850-81F1-035082FA3E5E}"/>
                                            </p:graphicEl>
                                          </p:spTgt>
                                        </p:tgtEl>
                                        <p:attrNameLst>
                                          <p:attrName>style.visibility</p:attrName>
                                        </p:attrNameLst>
                                      </p:cBhvr>
                                      <p:to>
                                        <p:strVal val="visible"/>
                                      </p:to>
                                    </p:set>
                                    <p:animEffect transition="in" filter="fade">
                                      <p:cBhvr>
                                        <p:cTn id="28" dur="500"/>
                                        <p:tgtEl>
                                          <p:spTgt spid="5">
                                            <p:graphicEl>
                                              <a:dgm id="{E5E6F794-9618-4850-81F1-035082FA3E5E}"/>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6846B064-027A-44C5-8DBF-3A58523E6B65}"/>
                                            </p:graphicEl>
                                          </p:spTgt>
                                        </p:tgtEl>
                                        <p:attrNameLst>
                                          <p:attrName>style.visibility</p:attrName>
                                        </p:attrNameLst>
                                      </p:cBhvr>
                                      <p:to>
                                        <p:strVal val="visible"/>
                                      </p:to>
                                    </p:set>
                                    <p:animEffect transition="in" filter="fade">
                                      <p:cBhvr>
                                        <p:cTn id="33" dur="500"/>
                                        <p:tgtEl>
                                          <p:spTgt spid="5">
                                            <p:graphicEl>
                                              <a:dgm id="{6846B064-027A-44C5-8DBF-3A58523E6B65}"/>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8C77B12C-7959-4DC5-BAC2-69A6D67AA18A}"/>
                                            </p:graphicEl>
                                          </p:spTgt>
                                        </p:tgtEl>
                                        <p:attrNameLst>
                                          <p:attrName>style.visibility</p:attrName>
                                        </p:attrNameLst>
                                      </p:cBhvr>
                                      <p:to>
                                        <p:strVal val="visible"/>
                                      </p:to>
                                    </p:set>
                                    <p:animEffect transition="in" filter="fade">
                                      <p:cBhvr>
                                        <p:cTn id="38" dur="500"/>
                                        <p:tgtEl>
                                          <p:spTgt spid="5">
                                            <p:graphicEl>
                                              <a:dgm id="{8C77B12C-7959-4DC5-BAC2-69A6D67AA18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Accordo Quadro: Tempistiche</a:t>
            </a:r>
            <a:endParaRPr lang="it-IT" dirty="0"/>
          </a:p>
        </p:txBody>
      </p:sp>
      <p:sp>
        <p:nvSpPr>
          <p:cNvPr id="3" name="Rettangolo 2"/>
          <p:cNvSpPr/>
          <p:nvPr/>
        </p:nvSpPr>
        <p:spPr>
          <a:xfrm>
            <a:off x="646110" y="1652080"/>
            <a:ext cx="9404723" cy="4318811"/>
          </a:xfrm>
          <a:prstGeom prst="rect">
            <a:avLst/>
          </a:prstGeom>
        </p:spPr>
        <p:txBody>
          <a:bodyPr wrap="square">
            <a:spAutoFit/>
          </a:bodyPr>
          <a:lstStyle/>
          <a:p>
            <a:pPr marR="183515" lvl="0">
              <a:lnSpc>
                <a:spcPct val="107000"/>
              </a:lnSpc>
              <a:spcAft>
                <a:spcPts val="600"/>
              </a:spcAft>
            </a:pPr>
            <a:r>
              <a:rPr lang="it-IT" sz="2800" dirty="0">
                <a:effectLst>
                  <a:outerShdw blurRad="38100" dist="38100" dir="2700000" algn="tl">
                    <a:srgbClr val="000000">
                      <a:alpha val="43137"/>
                    </a:srgbClr>
                  </a:outerShdw>
                </a:effectLst>
                <a:latin typeface="+mj-lt"/>
                <a:ea typeface="+mj-ea"/>
                <a:cs typeface="+mj-cs"/>
              </a:rPr>
              <a:t>Manifestazioni di Interesse: sin da subito. La documentazione è reperibile </a:t>
            </a:r>
            <a:r>
              <a:rPr lang="it-IT" sz="1400" dirty="0">
                <a:ea typeface="Times New Roman" panose="02020603050405020304" pitchFamily="18" charset="0"/>
                <a:cs typeface="Times New Roman" panose="02020603050405020304" pitchFamily="18" charset="0"/>
                <a:hlinkClick r:id="rId2"/>
              </a:rPr>
              <a:t>http://lnx.consorzioenergiatoscana.it/cet/2014/11/dichiarazione-di-manifestazione-di-interesse-per-la-partecipazione-accordo-quadro-accordo-tra-regione-toscana-e-cet-per-favorire-lo-sviluppo-dellefficienza-energetica-e-la-diffusione-delle-energie</a:t>
            </a:r>
            <a:r>
              <a:rPr lang="it-IT" sz="1400" dirty="0" smtClean="0">
                <a:ea typeface="Times New Roman" panose="02020603050405020304" pitchFamily="18" charset="0"/>
                <a:cs typeface="Times New Roman" panose="02020603050405020304" pitchFamily="18" charset="0"/>
                <a:hlinkClick r:id="rId2"/>
              </a:rPr>
              <a:t>/</a:t>
            </a:r>
            <a:endParaRPr lang="it-IT" sz="1400" dirty="0" smtClean="0">
              <a:ea typeface="Times New Roman" panose="02020603050405020304" pitchFamily="18" charset="0"/>
              <a:cs typeface="Times New Roman" panose="02020603050405020304" pitchFamily="18" charset="0"/>
            </a:endParaRPr>
          </a:p>
          <a:p>
            <a:pPr marR="183515" lvl="0">
              <a:lnSpc>
                <a:spcPct val="107000"/>
              </a:lnSpc>
              <a:spcAft>
                <a:spcPts val="600"/>
              </a:spcAft>
            </a:pPr>
            <a:r>
              <a:rPr lang="it-IT" sz="2800" dirty="0">
                <a:effectLst>
                  <a:outerShdw blurRad="38100" dist="38100" dir="2700000" algn="tl">
                    <a:srgbClr val="000000">
                      <a:alpha val="43137"/>
                    </a:srgbClr>
                  </a:outerShdw>
                </a:effectLst>
                <a:latin typeface="+mj-lt"/>
                <a:ea typeface="+mj-ea"/>
                <a:cs typeface="+mj-cs"/>
              </a:rPr>
              <a:t>Stipula dei Contratti Quadro: I Trimestre 2015</a:t>
            </a:r>
          </a:p>
          <a:p>
            <a:pPr marR="183515" lvl="0">
              <a:lnSpc>
                <a:spcPct val="107000"/>
              </a:lnSpc>
              <a:spcAft>
                <a:spcPts val="600"/>
              </a:spcAft>
            </a:pPr>
            <a:r>
              <a:rPr lang="it-IT" sz="2800" dirty="0">
                <a:effectLst>
                  <a:outerShdw blurRad="38100" dist="38100" dir="2700000" algn="tl">
                    <a:srgbClr val="000000">
                      <a:alpha val="43137"/>
                    </a:srgbClr>
                  </a:outerShdw>
                </a:effectLst>
                <a:latin typeface="+mj-lt"/>
                <a:ea typeface="+mj-ea"/>
                <a:cs typeface="+mj-cs"/>
              </a:rPr>
              <a:t>Stipula delle Convenzione con gli Enti e redazione dei capitolati tecnici di dettaglio: I Trimestre 2015</a:t>
            </a:r>
          </a:p>
          <a:p>
            <a:pPr marR="183515" lvl="0">
              <a:lnSpc>
                <a:spcPct val="107000"/>
              </a:lnSpc>
              <a:spcAft>
                <a:spcPts val="600"/>
              </a:spcAft>
            </a:pPr>
            <a:r>
              <a:rPr lang="it-IT" sz="2800" dirty="0">
                <a:effectLst>
                  <a:outerShdw blurRad="38100" dist="38100" dir="2700000" algn="tl">
                    <a:srgbClr val="000000">
                      <a:alpha val="43137"/>
                    </a:srgbClr>
                  </a:outerShdw>
                </a:effectLst>
                <a:latin typeface="+mj-lt"/>
                <a:ea typeface="+mj-ea"/>
                <a:cs typeface="+mj-cs"/>
              </a:rPr>
              <a:t>Rilancio competitivo: II Trimestre 2015</a:t>
            </a:r>
          </a:p>
          <a:p>
            <a:pPr marR="183515">
              <a:lnSpc>
                <a:spcPct val="107000"/>
              </a:lnSpc>
              <a:spcAft>
                <a:spcPts val="600"/>
              </a:spcAft>
            </a:pPr>
            <a:r>
              <a:rPr lang="it-IT" sz="2800" smtClean="0">
                <a:effectLst>
                  <a:outerShdw blurRad="38100" dist="38100" dir="2700000" algn="tl">
                    <a:srgbClr val="000000">
                      <a:alpha val="43137"/>
                    </a:srgbClr>
                  </a:outerShdw>
                </a:effectLst>
                <a:latin typeface="+mj-lt"/>
                <a:ea typeface="+mj-ea"/>
                <a:cs typeface="+mj-cs"/>
              </a:rPr>
              <a:t>Start up degli </a:t>
            </a:r>
            <a:r>
              <a:rPr lang="it-IT" sz="2800" dirty="0">
                <a:effectLst>
                  <a:outerShdw blurRad="38100" dist="38100" dir="2700000" algn="tl">
                    <a:srgbClr val="000000">
                      <a:alpha val="43137"/>
                    </a:srgbClr>
                  </a:outerShdw>
                </a:effectLst>
                <a:latin typeface="+mj-lt"/>
                <a:ea typeface="+mj-ea"/>
                <a:cs typeface="+mj-cs"/>
              </a:rPr>
              <a:t>interventi: inizio del III Trimestre 2015</a:t>
            </a:r>
          </a:p>
        </p:txBody>
      </p:sp>
      <p:sp>
        <p:nvSpPr>
          <p:cNvPr id="4" name="Segnaposto piè di pagina 3"/>
          <p:cNvSpPr>
            <a:spLocks noGrp="1"/>
          </p:cNvSpPr>
          <p:nvPr>
            <p:ph type="ftr" sz="quarter" idx="11"/>
          </p:nvPr>
        </p:nvSpPr>
        <p:spPr/>
        <p:txBody>
          <a:bodyPr/>
          <a:lstStyle/>
          <a:p>
            <a:r>
              <a:rPr lang="en-US" smtClean="0"/>
              <a:t>www.consorzioenergiatoscana.it</a:t>
            </a:r>
            <a:endParaRPr lang="en-US" dirty="0"/>
          </a:p>
        </p:txBody>
      </p:sp>
      <p:sp>
        <p:nvSpPr>
          <p:cNvPr id="5" name="Segnaposto numero diapositiva 4"/>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357417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154954" y="1447800"/>
            <a:ext cx="8825659" cy="938784"/>
          </a:xfrm>
        </p:spPr>
        <p:txBody>
          <a:bodyPr/>
          <a:lstStyle/>
          <a:p>
            <a:r>
              <a:rPr lang="it-IT" sz="3600" dirty="0" smtClean="0"/>
              <a:t>Accordo Quadro – Oneri per gli ENTI</a:t>
            </a:r>
            <a:endParaRPr lang="it-IT" sz="3600" dirty="0"/>
          </a:p>
        </p:txBody>
      </p:sp>
      <p:sp>
        <p:nvSpPr>
          <p:cNvPr id="5" name="Segnaposto testo 4"/>
          <p:cNvSpPr>
            <a:spLocks noGrp="1"/>
          </p:cNvSpPr>
          <p:nvPr>
            <p:ph type="body" sz="half" idx="2"/>
          </p:nvPr>
        </p:nvSpPr>
        <p:spPr>
          <a:xfrm>
            <a:off x="1154954" y="2386584"/>
            <a:ext cx="8825659" cy="3633216"/>
          </a:xfrm>
        </p:spPr>
        <p:txBody>
          <a:bodyPr>
            <a:normAutofit fontScale="77500" lnSpcReduction="20000"/>
          </a:bodyPr>
          <a:lstStyle/>
          <a:p>
            <a:r>
              <a:rPr lang="it-IT" sz="3600" b="1" u="sng" dirty="0" smtClean="0">
                <a:effectLst>
                  <a:outerShdw blurRad="38100" dist="38100" dir="2700000" algn="tl">
                    <a:srgbClr val="000000">
                      <a:alpha val="43137"/>
                    </a:srgbClr>
                  </a:outerShdw>
                </a:effectLst>
              </a:rPr>
              <a:t>Nessuno</a:t>
            </a:r>
          </a:p>
          <a:p>
            <a:pPr lvl="1"/>
            <a:r>
              <a:rPr lang="it-IT" sz="3000" dirty="0" smtClean="0">
                <a:effectLst>
                  <a:outerShdw blurRad="38100" dist="38100" dir="2700000" algn="tl">
                    <a:srgbClr val="000000">
                      <a:alpha val="43137"/>
                    </a:srgbClr>
                  </a:outerShdw>
                </a:effectLst>
              </a:rPr>
              <a:t>Il Finanziamento e la gestione è a carico dell’appaltatore viene ripagato con una parte dei risparmi</a:t>
            </a:r>
          </a:p>
          <a:p>
            <a:pPr lvl="1"/>
            <a:r>
              <a:rPr lang="it-IT" sz="3000" dirty="0" smtClean="0">
                <a:effectLst>
                  <a:outerShdw blurRad="38100" dist="38100" dir="2700000" algn="tl">
                    <a:srgbClr val="000000">
                      <a:alpha val="43137"/>
                    </a:srgbClr>
                  </a:outerShdw>
                </a:effectLst>
              </a:rPr>
              <a:t>Gli oneri del CET sono a Carico dell’appaltatore e sono già stabiliti nel bando di gara</a:t>
            </a:r>
          </a:p>
          <a:p>
            <a:pPr lvl="1"/>
            <a:endParaRPr lang="it-IT" sz="3000" dirty="0">
              <a:effectLst>
                <a:outerShdw blurRad="38100" dist="38100" dir="2700000" algn="tl">
                  <a:srgbClr val="000000">
                    <a:alpha val="43137"/>
                  </a:srgbClr>
                </a:outerShdw>
              </a:effectLst>
            </a:endParaRPr>
          </a:p>
          <a:p>
            <a:pPr lvl="1"/>
            <a:r>
              <a:rPr lang="it-IT" sz="3000" b="1" i="1" dirty="0" smtClean="0">
                <a:effectLst>
                  <a:outerShdw blurRad="38100" dist="38100" dir="2700000" algn="tl">
                    <a:srgbClr val="000000">
                      <a:alpha val="43137"/>
                    </a:srgbClr>
                  </a:outerShdw>
                </a:effectLst>
              </a:rPr>
              <a:t>Al fine di poter usufruire dei sevizi del CET, compreso l’accordo quadro, è necessario aderire al Consorzio o in via diretta o indirettamente tramite ANCI/UNCEM</a:t>
            </a:r>
            <a:endParaRPr lang="it-IT" sz="3000" b="1" i="1" dirty="0"/>
          </a:p>
        </p:txBody>
      </p:sp>
      <p:sp>
        <p:nvSpPr>
          <p:cNvPr id="6" name="Segnaposto piè di pagina 5"/>
          <p:cNvSpPr>
            <a:spLocks noGrp="1"/>
          </p:cNvSpPr>
          <p:nvPr>
            <p:ph type="ftr" sz="quarter" idx="11"/>
          </p:nvPr>
        </p:nvSpPr>
        <p:spPr/>
        <p:txBody>
          <a:bodyPr/>
          <a:lstStyle/>
          <a:p>
            <a:r>
              <a:rPr lang="en-US" smtClean="0"/>
              <a:t>www.consorzioenergiatoscana.it</a:t>
            </a:r>
            <a:endParaRPr lang="en-US" dirty="0"/>
          </a:p>
        </p:txBody>
      </p:sp>
      <p:sp>
        <p:nvSpPr>
          <p:cNvPr id="7" name="Segnaposto numero diapositiva 6"/>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222396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smtClean="0"/>
              <a:t>Grazie per l’attenzione</a:t>
            </a:r>
            <a:endParaRPr lang="it-IT" dirty="0"/>
          </a:p>
        </p:txBody>
      </p:sp>
      <p:sp>
        <p:nvSpPr>
          <p:cNvPr id="5" name="Sottotitolo 4"/>
          <p:cNvSpPr>
            <a:spLocks noGrp="1"/>
          </p:cNvSpPr>
          <p:nvPr>
            <p:ph type="subTitle" idx="1"/>
          </p:nvPr>
        </p:nvSpPr>
        <p:spPr>
          <a:xfrm>
            <a:off x="1154955" y="4777380"/>
            <a:ext cx="8825658" cy="1705716"/>
          </a:xfrm>
        </p:spPr>
        <p:txBody>
          <a:bodyPr>
            <a:normAutofit fontScale="70000" lnSpcReduction="20000"/>
          </a:bodyPr>
          <a:lstStyle/>
          <a:p>
            <a:r>
              <a:rPr lang="it-IT" sz="4000" dirty="0" smtClean="0"/>
              <a:t>Luca </a:t>
            </a:r>
            <a:r>
              <a:rPr lang="it-IT" sz="4000" dirty="0" smtClean="0"/>
              <a:t>Perni</a:t>
            </a:r>
          </a:p>
          <a:p>
            <a:r>
              <a:rPr lang="it-IT" i="1" cap="none" dirty="0" smtClean="0">
                <a:hlinkClick r:id="rId3"/>
              </a:rPr>
              <a:t>email:		luca.perni@consorzioenergiatoscana.it</a:t>
            </a:r>
            <a:endParaRPr lang="it-IT" i="1" cap="none" dirty="0" smtClean="0"/>
          </a:p>
          <a:p>
            <a:r>
              <a:rPr lang="it-IT" i="1" cap="none" dirty="0" smtClean="0"/>
              <a:t>telefono:		055353888</a:t>
            </a:r>
          </a:p>
          <a:p>
            <a:r>
              <a:rPr lang="it-IT" i="1" cap="none" dirty="0" smtClean="0"/>
              <a:t>mobile:		3346523153</a:t>
            </a:r>
            <a:endParaRPr lang="it-IT" i="1" cap="none" dirty="0" smtClean="0"/>
          </a:p>
          <a:p>
            <a:r>
              <a:rPr lang="it-IT" i="1" dirty="0" smtClean="0"/>
              <a:t>Società </a:t>
            </a:r>
            <a:r>
              <a:rPr lang="it-IT" i="1" dirty="0" smtClean="0"/>
              <a:t>Consortile Energia toscana</a:t>
            </a:r>
            <a:endParaRPr lang="it-IT" i="1" dirty="0"/>
          </a:p>
        </p:txBody>
      </p:sp>
      <p:sp>
        <p:nvSpPr>
          <p:cNvPr id="6" name="Segnaposto piè di pagina 5"/>
          <p:cNvSpPr>
            <a:spLocks noGrp="1"/>
          </p:cNvSpPr>
          <p:nvPr>
            <p:ph type="ftr" sz="quarter" idx="11"/>
          </p:nvPr>
        </p:nvSpPr>
        <p:spPr/>
        <p:txBody>
          <a:bodyPr/>
          <a:lstStyle/>
          <a:p>
            <a:r>
              <a:rPr lang="en-US" dirty="0" smtClean="0"/>
              <a:t>www.consorzioenergiatoscana.it</a:t>
            </a:r>
            <a:endParaRPr lang="en-US" dirty="0"/>
          </a:p>
        </p:txBody>
      </p:sp>
      <p:sp>
        <p:nvSpPr>
          <p:cNvPr id="7" name="Segnaposto numero diapositiva 6"/>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3655583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a:t>La Società Consortile Energia Toscana (C.E.T</a:t>
            </a:r>
            <a:r>
              <a:rPr lang="it-IT" dirty="0" smtClean="0"/>
              <a:t>.)</a:t>
            </a:r>
            <a:endParaRPr lang="it-IT" dirty="0"/>
          </a:p>
        </p:txBody>
      </p:sp>
      <p:graphicFrame>
        <p:nvGraphicFramePr>
          <p:cNvPr id="10" name="Segnaposto contenuto 9"/>
          <p:cNvGraphicFramePr>
            <a:graphicFrameLocks noGrp="1"/>
          </p:cNvGraphicFramePr>
          <p:nvPr>
            <p:ph idx="1"/>
            <p:extLst>
              <p:ext uri="{D42A27DB-BD31-4B8C-83A1-F6EECF244321}">
                <p14:modId xmlns:p14="http://schemas.microsoft.com/office/powerpoint/2010/main" val="1057511804"/>
              </p:ext>
            </p:extLst>
          </p:nvPr>
        </p:nvGraphicFramePr>
        <p:xfrm>
          <a:off x="6089650" y="1447800"/>
          <a:ext cx="519588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egnaposto testo 5"/>
          <p:cNvSpPr>
            <a:spLocks noGrp="1"/>
          </p:cNvSpPr>
          <p:nvPr>
            <p:ph type="body" sz="half" idx="2"/>
          </p:nvPr>
        </p:nvSpPr>
        <p:spPr/>
        <p:txBody>
          <a:bodyPr/>
          <a:lstStyle/>
          <a:p>
            <a:r>
              <a:rPr lang="it-IT" dirty="0"/>
              <a:t>Nasce all’inizio del 2002 su iniziativa della Regione Toscana, </a:t>
            </a:r>
            <a:r>
              <a:rPr lang="it-IT" dirty="0" smtClean="0"/>
              <a:t>e </a:t>
            </a:r>
            <a:r>
              <a:rPr lang="it-IT" dirty="0"/>
              <a:t>del </a:t>
            </a:r>
            <a:r>
              <a:rPr lang="it-IT" dirty="0" err="1"/>
              <a:t>Dip</a:t>
            </a:r>
            <a:r>
              <a:rPr lang="it-IT" dirty="0"/>
              <a:t>. di Sistemi Elettrici e Automazione </a:t>
            </a:r>
            <a:r>
              <a:rPr lang="it-IT" dirty="0" smtClean="0"/>
              <a:t>dell’Università </a:t>
            </a:r>
            <a:r>
              <a:rPr lang="it-IT" dirty="0"/>
              <a:t>di </a:t>
            </a:r>
            <a:r>
              <a:rPr lang="it-IT" dirty="0" smtClean="0"/>
              <a:t>Pisa.</a:t>
            </a:r>
          </a:p>
          <a:p>
            <a:r>
              <a:rPr lang="it-IT" dirty="0" smtClean="0"/>
              <a:t>E’ aperto alle Pubbliche Amministrazioni </a:t>
            </a:r>
            <a:r>
              <a:rPr lang="it-IT" dirty="0"/>
              <a:t>(PPAA) e società </a:t>
            </a:r>
            <a:r>
              <a:rPr lang="it-IT" dirty="0" smtClean="0"/>
              <a:t>pubbliche aventi sede in Toscana. </a:t>
            </a:r>
          </a:p>
          <a:p>
            <a:r>
              <a:rPr lang="it-IT" dirty="0" smtClean="0"/>
              <a:t>Opera come </a:t>
            </a:r>
            <a:r>
              <a:rPr lang="it-IT" b="1" dirty="0" smtClean="0"/>
              <a:t>Centrale di Committenza </a:t>
            </a:r>
            <a:r>
              <a:rPr lang="it-IT" dirty="0" smtClean="0"/>
              <a:t>con  </a:t>
            </a:r>
            <a:r>
              <a:rPr lang="it-IT" dirty="0"/>
              <a:t>i seguenti obiettivi statutari</a:t>
            </a:r>
            <a:r>
              <a:rPr lang="it-IT" dirty="0" smtClean="0"/>
              <a:t>:</a:t>
            </a:r>
            <a:endParaRPr lang="it-IT" dirty="0"/>
          </a:p>
        </p:txBody>
      </p:sp>
      <p:sp>
        <p:nvSpPr>
          <p:cNvPr id="11" name="Rettangolo 10"/>
          <p:cNvSpPr/>
          <p:nvPr/>
        </p:nvSpPr>
        <p:spPr>
          <a:xfrm>
            <a:off x="9991725" y="2046942"/>
            <a:ext cx="2047875" cy="1015663"/>
          </a:xfrm>
          <a:prstGeom prst="rect">
            <a:avLst/>
          </a:prstGeom>
        </p:spPr>
        <p:txBody>
          <a:bodyPr wrap="square">
            <a:spAutoFit/>
          </a:bodyPr>
          <a:lstStyle/>
          <a:p>
            <a:r>
              <a:rPr lang="it-IT" sz="1200" b="1" dirty="0" smtClean="0">
                <a:latin typeface="+mj-lt"/>
                <a:ea typeface="+mj-ea"/>
                <a:cs typeface="+mj-cs"/>
              </a:rPr>
              <a:t>acquisire i vettori energetici </a:t>
            </a:r>
            <a:r>
              <a:rPr lang="it-IT" sz="1200" dirty="0" smtClean="0">
                <a:latin typeface="+mj-lt"/>
                <a:ea typeface="+mj-ea"/>
                <a:cs typeface="+mj-cs"/>
              </a:rPr>
              <a:t>necessari a </a:t>
            </a:r>
            <a:r>
              <a:rPr lang="it-IT" sz="1200" dirty="0">
                <a:latin typeface="+mj-lt"/>
                <a:ea typeface="+mj-ea"/>
                <a:cs typeface="+mj-cs"/>
              </a:rPr>
              <a:t>soddisfare i bisogni dei </a:t>
            </a:r>
            <a:r>
              <a:rPr lang="it-IT" sz="1200" dirty="0" smtClean="0">
                <a:latin typeface="+mj-lt"/>
                <a:ea typeface="+mj-ea"/>
                <a:cs typeface="+mj-cs"/>
              </a:rPr>
              <a:t>soci,</a:t>
            </a:r>
            <a:r>
              <a:rPr lang="it-IT" sz="1200" dirty="0">
                <a:latin typeface="+mj-lt"/>
                <a:ea typeface="+mj-ea"/>
                <a:cs typeface="+mj-cs"/>
              </a:rPr>
              <a:t> </a:t>
            </a:r>
            <a:r>
              <a:rPr lang="it-IT" sz="1200" dirty="0" smtClean="0">
                <a:latin typeface="+mj-lt"/>
                <a:ea typeface="+mj-ea"/>
                <a:cs typeface="+mj-cs"/>
              </a:rPr>
              <a:t>alle </a:t>
            </a:r>
            <a:r>
              <a:rPr lang="it-IT" sz="1200" dirty="0">
                <a:latin typeface="+mj-lt"/>
                <a:ea typeface="+mj-ea"/>
                <a:cs typeface="+mj-cs"/>
              </a:rPr>
              <a:t>migliori </a:t>
            </a:r>
            <a:r>
              <a:rPr lang="it-IT" sz="1200" dirty="0" smtClean="0">
                <a:latin typeface="+mj-lt"/>
                <a:ea typeface="+mj-ea"/>
                <a:cs typeface="+mj-cs"/>
              </a:rPr>
              <a:t>condizioni di </a:t>
            </a:r>
            <a:r>
              <a:rPr lang="it-IT" sz="1200" dirty="0">
                <a:latin typeface="+mj-lt"/>
                <a:ea typeface="+mj-ea"/>
                <a:cs typeface="+mj-cs"/>
              </a:rPr>
              <a:t>mercato</a:t>
            </a:r>
            <a:r>
              <a:rPr lang="it-IT" sz="1200" dirty="0" smtClean="0">
                <a:latin typeface="+mj-lt"/>
                <a:ea typeface="+mj-ea"/>
                <a:cs typeface="+mj-cs"/>
              </a:rPr>
              <a:t>;</a:t>
            </a:r>
            <a:endParaRPr lang="it-IT" sz="1600" dirty="0"/>
          </a:p>
        </p:txBody>
      </p:sp>
      <p:sp>
        <p:nvSpPr>
          <p:cNvPr id="12" name="Rettangolo 11"/>
          <p:cNvSpPr/>
          <p:nvPr/>
        </p:nvSpPr>
        <p:spPr>
          <a:xfrm>
            <a:off x="5292670" y="3453130"/>
            <a:ext cx="2047875" cy="646331"/>
          </a:xfrm>
          <a:prstGeom prst="rect">
            <a:avLst/>
          </a:prstGeom>
        </p:spPr>
        <p:txBody>
          <a:bodyPr wrap="square">
            <a:spAutoFit/>
          </a:bodyPr>
          <a:lstStyle/>
          <a:p>
            <a:pPr algn="r"/>
            <a:r>
              <a:rPr lang="it-IT" sz="1200" dirty="0">
                <a:latin typeface="+mj-lt"/>
                <a:ea typeface="+mj-ea"/>
                <a:cs typeface="+mj-cs"/>
              </a:rPr>
              <a:t>promuovere iniziative </a:t>
            </a:r>
            <a:r>
              <a:rPr lang="it-IT" sz="1200" b="1" dirty="0" smtClean="0">
                <a:latin typeface="+mj-lt"/>
                <a:ea typeface="+mj-ea"/>
                <a:cs typeface="+mj-cs"/>
              </a:rPr>
              <a:t>di razionalizzazione degli </a:t>
            </a:r>
            <a:r>
              <a:rPr lang="it-IT" sz="1200" b="1" dirty="0">
                <a:latin typeface="+mj-lt"/>
                <a:ea typeface="+mj-ea"/>
                <a:cs typeface="+mj-cs"/>
              </a:rPr>
              <a:t>usi finali </a:t>
            </a:r>
            <a:r>
              <a:rPr lang="it-IT" sz="1200" b="1" dirty="0" smtClean="0">
                <a:latin typeface="+mj-lt"/>
                <a:ea typeface="+mj-ea"/>
                <a:cs typeface="+mj-cs"/>
              </a:rPr>
              <a:t>dell’energia</a:t>
            </a:r>
            <a:endParaRPr lang="it-IT" sz="1600" b="1" dirty="0"/>
          </a:p>
        </p:txBody>
      </p:sp>
      <p:sp>
        <p:nvSpPr>
          <p:cNvPr id="13" name="Rettangolo 12"/>
          <p:cNvSpPr/>
          <p:nvPr/>
        </p:nvSpPr>
        <p:spPr>
          <a:xfrm>
            <a:off x="9991724" y="4577079"/>
            <a:ext cx="2047875" cy="1015663"/>
          </a:xfrm>
          <a:prstGeom prst="rect">
            <a:avLst/>
          </a:prstGeom>
        </p:spPr>
        <p:txBody>
          <a:bodyPr wrap="square">
            <a:spAutoFit/>
          </a:bodyPr>
          <a:lstStyle/>
          <a:p>
            <a:r>
              <a:rPr lang="it-IT" sz="1200" dirty="0" smtClean="0">
                <a:latin typeface="+mj-lt"/>
                <a:ea typeface="+mj-ea"/>
                <a:cs typeface="+mj-cs"/>
              </a:rPr>
              <a:t>sviluppo </a:t>
            </a:r>
            <a:r>
              <a:rPr lang="it-IT" sz="1200" dirty="0">
                <a:latin typeface="+mj-lt"/>
                <a:ea typeface="+mj-ea"/>
                <a:cs typeface="+mj-cs"/>
              </a:rPr>
              <a:t>installazione di </a:t>
            </a:r>
            <a:r>
              <a:rPr lang="it-IT" sz="1200" dirty="0" smtClean="0">
                <a:latin typeface="+mj-lt"/>
                <a:ea typeface="+mj-ea"/>
                <a:cs typeface="+mj-cs"/>
              </a:rPr>
              <a:t>impianti </a:t>
            </a:r>
            <a:r>
              <a:rPr lang="it-IT" sz="1200" dirty="0">
                <a:latin typeface="+mj-lt"/>
                <a:ea typeface="+mj-ea"/>
                <a:cs typeface="+mj-cs"/>
              </a:rPr>
              <a:t>da </a:t>
            </a:r>
            <a:r>
              <a:rPr lang="it-IT" sz="1200" b="1" dirty="0">
                <a:latin typeface="+mj-lt"/>
                <a:ea typeface="+mj-ea"/>
                <a:cs typeface="+mj-cs"/>
              </a:rPr>
              <a:t>fonte rinnovabile</a:t>
            </a:r>
            <a:r>
              <a:rPr lang="it-IT" sz="1200" dirty="0">
                <a:latin typeface="+mj-lt"/>
                <a:ea typeface="+mj-ea"/>
                <a:cs typeface="+mj-cs"/>
              </a:rPr>
              <a:t>, assistendo i soci nella </a:t>
            </a:r>
            <a:r>
              <a:rPr lang="it-IT" sz="1200" dirty="0" smtClean="0">
                <a:latin typeface="+mj-lt"/>
                <a:ea typeface="+mj-ea"/>
                <a:cs typeface="+mj-cs"/>
              </a:rPr>
              <a:t>loro realizzazione </a:t>
            </a:r>
            <a:endParaRPr lang="it-IT" sz="1600" b="1" dirty="0"/>
          </a:p>
        </p:txBody>
      </p:sp>
      <p:sp>
        <p:nvSpPr>
          <p:cNvPr id="2" name="Segnaposto piè di pagina 1"/>
          <p:cNvSpPr>
            <a:spLocks noGrp="1"/>
          </p:cNvSpPr>
          <p:nvPr>
            <p:ph type="ftr" sz="quarter" idx="11"/>
          </p:nvPr>
        </p:nvSpPr>
        <p:spPr/>
        <p:txBody>
          <a:bodyPr/>
          <a:lstStyle/>
          <a:p>
            <a:r>
              <a:rPr lang="en-US" smtClean="0"/>
              <a:t>www.consorzioenergiatoscana.it</a:t>
            </a:r>
            <a:endParaRPr lang="en-US" dirty="0"/>
          </a:p>
        </p:txBody>
      </p:sp>
      <p:sp>
        <p:nvSpPr>
          <p:cNvPr id="3" name="Segnaposto numero diapositiva 2"/>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3444437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graphicEl>
                                              <a:dgm id="{39482C3D-6379-459C-9396-24EA220FADAF}"/>
                                            </p:graphicEl>
                                          </p:spTgt>
                                        </p:tgtEl>
                                        <p:attrNameLst>
                                          <p:attrName>style.visibility</p:attrName>
                                        </p:attrNameLst>
                                      </p:cBhvr>
                                      <p:to>
                                        <p:strVal val="visible"/>
                                      </p:to>
                                    </p:set>
                                    <p:animEffect transition="in" filter="fade">
                                      <p:cBhvr>
                                        <p:cTn id="25" dur="500"/>
                                        <p:tgtEl>
                                          <p:spTgt spid="10">
                                            <p:graphicEl>
                                              <a:dgm id="{39482C3D-6379-459C-9396-24EA220FADA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graphicEl>
                                              <a:dgm id="{5515B6D2-542A-4460-89FF-F28C1C699067}"/>
                                            </p:graphicEl>
                                          </p:spTgt>
                                        </p:tgtEl>
                                        <p:attrNameLst>
                                          <p:attrName>style.visibility</p:attrName>
                                        </p:attrNameLst>
                                      </p:cBhvr>
                                      <p:to>
                                        <p:strVal val="visible"/>
                                      </p:to>
                                    </p:set>
                                    <p:animEffect transition="in" filter="fade">
                                      <p:cBhvr>
                                        <p:cTn id="28" dur="500"/>
                                        <p:tgtEl>
                                          <p:spTgt spid="10">
                                            <p:graphicEl>
                                              <a:dgm id="{5515B6D2-542A-4460-89FF-F28C1C699067}"/>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1+#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graphicEl>
                                              <a:dgm id="{FBA7A9E5-9F56-4ADC-B27C-2B7910A64AE7}"/>
                                            </p:graphicEl>
                                          </p:spTgt>
                                        </p:tgtEl>
                                        <p:attrNameLst>
                                          <p:attrName>style.visibility</p:attrName>
                                        </p:attrNameLst>
                                      </p:cBhvr>
                                      <p:to>
                                        <p:strVal val="visible"/>
                                      </p:to>
                                    </p:set>
                                    <p:animEffect transition="in" filter="fade">
                                      <p:cBhvr>
                                        <p:cTn id="39" dur="500"/>
                                        <p:tgtEl>
                                          <p:spTgt spid="10">
                                            <p:graphicEl>
                                              <a:dgm id="{FBA7A9E5-9F56-4ADC-B27C-2B7910A64AE7}"/>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graphicEl>
                                              <a:dgm id="{5027DDF1-241B-454E-A07F-C73679F56575}"/>
                                            </p:graphicEl>
                                          </p:spTgt>
                                        </p:tgtEl>
                                        <p:attrNameLst>
                                          <p:attrName>style.visibility</p:attrName>
                                        </p:attrNameLst>
                                      </p:cBhvr>
                                      <p:to>
                                        <p:strVal val="visible"/>
                                      </p:to>
                                    </p:set>
                                    <p:animEffect transition="in" filter="fade">
                                      <p:cBhvr>
                                        <p:cTn id="42" dur="500"/>
                                        <p:tgtEl>
                                          <p:spTgt spid="10">
                                            <p:graphicEl>
                                              <a:dgm id="{5027DDF1-241B-454E-A07F-C73679F56575}"/>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0-#ppt_w/2"/>
                                          </p:val>
                                        </p:tav>
                                        <p:tav tm="100000">
                                          <p:val>
                                            <p:strVal val="#ppt_x"/>
                                          </p:val>
                                        </p:tav>
                                      </p:tavLst>
                                    </p:anim>
                                    <p:anim calcmode="lin" valueType="num">
                                      <p:cBhvr additive="base">
                                        <p:cTn id="4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0">
                                            <p:graphicEl>
                                              <a:dgm id="{AE55FDA5-1FE1-4000-8983-D357EF7CBCCE}"/>
                                            </p:graphicEl>
                                          </p:spTgt>
                                        </p:tgtEl>
                                        <p:attrNameLst>
                                          <p:attrName>style.visibility</p:attrName>
                                        </p:attrNameLst>
                                      </p:cBhvr>
                                      <p:to>
                                        <p:strVal val="visible"/>
                                      </p:to>
                                    </p:set>
                                    <p:animEffect transition="in" filter="fade">
                                      <p:cBhvr>
                                        <p:cTn id="53" dur="500"/>
                                        <p:tgtEl>
                                          <p:spTgt spid="10">
                                            <p:graphicEl>
                                              <a:dgm id="{AE55FDA5-1FE1-4000-8983-D357EF7CBCCE}"/>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0">
                                            <p:graphicEl>
                                              <a:dgm id="{2E430981-8E84-44BD-B2EE-BC20100D9F10}"/>
                                            </p:graphicEl>
                                          </p:spTgt>
                                        </p:tgtEl>
                                        <p:attrNameLst>
                                          <p:attrName>style.visibility</p:attrName>
                                        </p:attrNameLst>
                                      </p:cBhvr>
                                      <p:to>
                                        <p:strVal val="visible"/>
                                      </p:to>
                                    </p:set>
                                    <p:animEffect transition="in" filter="fade">
                                      <p:cBhvr>
                                        <p:cTn id="56" dur="500"/>
                                        <p:tgtEl>
                                          <p:spTgt spid="10">
                                            <p:graphicEl>
                                              <a:dgm id="{2E430981-8E84-44BD-B2EE-BC20100D9F1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1+#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P spid="6" grpId="0" uiExpand="1" build="p"/>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Enti Associati</a:t>
            </a:r>
            <a:endParaRPr lang="it-IT" dirty="0"/>
          </a:p>
        </p:txBody>
      </p:sp>
      <p:graphicFrame>
        <p:nvGraphicFramePr>
          <p:cNvPr id="8" name="Segnaposto contenuto 7"/>
          <p:cNvGraphicFramePr>
            <a:graphicFrameLocks noGrp="1"/>
          </p:cNvGraphicFramePr>
          <p:nvPr>
            <p:ph sz="half" idx="1"/>
            <p:extLst>
              <p:ext uri="{D42A27DB-BD31-4B8C-83A1-F6EECF244321}">
                <p14:modId xmlns:p14="http://schemas.microsoft.com/office/powerpoint/2010/main" val="4261338402"/>
              </p:ext>
            </p:extLst>
          </p:nvPr>
        </p:nvGraphicFramePr>
        <p:xfrm>
          <a:off x="1103313" y="2060575"/>
          <a:ext cx="4395787" cy="4195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Segnaposto contenuto 11"/>
          <p:cNvGraphicFramePr>
            <a:graphicFrameLocks noGrp="1"/>
          </p:cNvGraphicFramePr>
          <p:nvPr>
            <p:ph sz="half" idx="2"/>
            <p:extLst>
              <p:ext uri="{D42A27DB-BD31-4B8C-83A1-F6EECF244321}">
                <p14:modId xmlns:p14="http://schemas.microsoft.com/office/powerpoint/2010/main" val="171352993"/>
              </p:ext>
            </p:extLst>
          </p:nvPr>
        </p:nvGraphicFramePr>
        <p:xfrm>
          <a:off x="5654675" y="2055813"/>
          <a:ext cx="4395788" cy="4200525"/>
        </p:xfrm>
        <a:graphic>
          <a:graphicData uri="http://schemas.openxmlformats.org/drawingml/2006/chart">
            <c:chart xmlns:c="http://schemas.openxmlformats.org/drawingml/2006/chart" xmlns:r="http://schemas.openxmlformats.org/officeDocument/2006/relationships" r:id="rId3"/>
          </a:graphicData>
        </a:graphic>
      </p:graphicFrame>
      <p:sp>
        <p:nvSpPr>
          <p:cNvPr id="3" name="Segnaposto piè di pagina 2"/>
          <p:cNvSpPr>
            <a:spLocks noGrp="1"/>
          </p:cNvSpPr>
          <p:nvPr>
            <p:ph type="ftr" sz="quarter" idx="11"/>
          </p:nvPr>
        </p:nvSpPr>
        <p:spPr/>
        <p:txBody>
          <a:bodyPr/>
          <a:lstStyle/>
          <a:p>
            <a:r>
              <a:rPr lang="en-US" smtClean="0"/>
              <a:t>www.consorzioenergiatoscana.it</a:t>
            </a:r>
            <a:endParaRPr lang="en-US" dirty="0"/>
          </a:p>
        </p:txBody>
      </p:sp>
      <p:sp>
        <p:nvSpPr>
          <p:cNvPr id="4" name="Segnaposto numero diapositiva 3"/>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88558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1154954" y="1143000"/>
            <a:ext cx="5092906" cy="685800"/>
          </a:xfrm>
        </p:spPr>
        <p:txBody>
          <a:bodyPr/>
          <a:lstStyle/>
          <a:p>
            <a:r>
              <a:rPr lang="it-IT" dirty="0" smtClean="0"/>
              <a:t>Risparmio Economico</a:t>
            </a:r>
            <a:endParaRPr lang="it-IT" dirty="0"/>
          </a:p>
        </p:txBody>
      </p:sp>
      <p:pic>
        <p:nvPicPr>
          <p:cNvPr id="8" name="Segnaposto immagine 7"/>
          <p:cNvPicPr>
            <a:picLocks noGrp="1" noChangeAspect="1"/>
          </p:cNvPicPr>
          <p:nvPr>
            <p:ph type="pic" idx="1"/>
          </p:nvPr>
        </p:nvPicPr>
        <p:blipFill>
          <a:blip r:embed="rId2">
            <a:extLst>
              <a:ext uri="{28A0092B-C50C-407E-A947-70E740481C1C}">
                <a14:useLocalDpi xmlns:a14="http://schemas.microsoft.com/office/drawing/2010/main" val="0"/>
              </a:ext>
            </a:extLst>
          </a:blip>
          <a:srcRect l="6215" r="6215"/>
          <a:stretch>
            <a:fillRect/>
          </a:stretch>
        </p:blipFill>
        <p:spPr/>
      </p:pic>
      <p:sp>
        <p:nvSpPr>
          <p:cNvPr id="7" name="Segnaposto testo 6"/>
          <p:cNvSpPr>
            <a:spLocks noGrp="1"/>
          </p:cNvSpPr>
          <p:nvPr>
            <p:ph type="body" sz="half" idx="2"/>
          </p:nvPr>
        </p:nvSpPr>
        <p:spPr>
          <a:xfrm>
            <a:off x="1154954" y="2174966"/>
            <a:ext cx="5794592" cy="3540034"/>
          </a:xfrm>
        </p:spPr>
        <p:txBody>
          <a:bodyPr>
            <a:normAutofit/>
          </a:bodyPr>
          <a:lstStyle/>
          <a:p>
            <a:pPr algn="just"/>
            <a:r>
              <a:rPr lang="it-IT" sz="1600" dirty="0"/>
              <a:t>Il Consorzio opera come Centrale </a:t>
            </a:r>
            <a:r>
              <a:rPr lang="it-IT" sz="1600" dirty="0" smtClean="0"/>
              <a:t>di Committenza </a:t>
            </a:r>
            <a:r>
              <a:rPr lang="it-IT" sz="1600" dirty="0"/>
              <a:t>attraverso bandi pubblici di rilevanza europea effettuati annualmente e  </a:t>
            </a:r>
            <a:r>
              <a:rPr lang="it-IT" sz="1600" dirty="0" smtClean="0"/>
              <a:t>in pieno </a:t>
            </a:r>
            <a:r>
              <a:rPr lang="it-IT" sz="1600" dirty="0"/>
              <a:t>rispetto del D. </a:t>
            </a:r>
            <a:r>
              <a:rPr lang="it-IT" sz="1600" dirty="0" err="1"/>
              <a:t>Lgs</a:t>
            </a:r>
            <a:r>
              <a:rPr lang="it-IT" sz="1600" dirty="0"/>
              <a:t> 163/06.</a:t>
            </a:r>
          </a:p>
          <a:p>
            <a:pPr algn="just"/>
            <a:r>
              <a:rPr lang="it-IT" sz="1600" dirty="0"/>
              <a:t>I bandi prevedono che le tariffe ottenute debbano essere più vantaggiose di quelle CONSIP</a:t>
            </a:r>
            <a:r>
              <a:rPr lang="it-IT" sz="1600" dirty="0" smtClean="0"/>
              <a:t>.</a:t>
            </a:r>
          </a:p>
          <a:p>
            <a:r>
              <a:rPr lang="it-IT" sz="1600" dirty="0" smtClean="0"/>
              <a:t>E inoltre:</a:t>
            </a:r>
          </a:p>
          <a:p>
            <a:pPr lvl="1"/>
            <a:r>
              <a:rPr lang="it-IT" sz="1400" dirty="0"/>
              <a:t>Verifica della correttezza </a:t>
            </a:r>
            <a:r>
              <a:rPr lang="it-IT" sz="1400" dirty="0" smtClean="0"/>
              <a:t>del 100% delle fatture</a:t>
            </a:r>
            <a:endParaRPr lang="it-IT" sz="1400" dirty="0"/>
          </a:p>
          <a:p>
            <a:pPr lvl="1"/>
            <a:r>
              <a:rPr lang="it-IT" sz="1400" dirty="0" smtClean="0"/>
              <a:t>Supporto </a:t>
            </a:r>
            <a:r>
              <a:rPr lang="it-IT" sz="1400" dirty="0"/>
              <a:t>nelle pratiche di </a:t>
            </a:r>
            <a:r>
              <a:rPr lang="it-IT" sz="1400" dirty="0" smtClean="0"/>
              <a:t>connessione</a:t>
            </a:r>
          </a:p>
          <a:p>
            <a:pPr lvl="1"/>
            <a:r>
              <a:rPr lang="it-IT" sz="1400" dirty="0"/>
              <a:t>Allineamento di </a:t>
            </a:r>
            <a:r>
              <a:rPr lang="it-IT" sz="1400" dirty="0" smtClean="0"/>
              <a:t>offerte</a:t>
            </a:r>
            <a:endParaRPr lang="it-IT" sz="1400" dirty="0"/>
          </a:p>
          <a:p>
            <a:pPr lvl="1"/>
            <a:r>
              <a:rPr lang="it-IT" sz="1400" dirty="0"/>
              <a:t>Analisi dei consumi</a:t>
            </a:r>
          </a:p>
          <a:p>
            <a:pPr lvl="1"/>
            <a:r>
              <a:rPr lang="it-IT" sz="1400" dirty="0"/>
              <a:t>Informative sulle novità </a:t>
            </a:r>
            <a:r>
              <a:rPr lang="it-IT" sz="1400" dirty="0" smtClean="0"/>
              <a:t>normative</a:t>
            </a:r>
            <a:endParaRPr lang="it-IT" sz="1400" dirty="0"/>
          </a:p>
          <a:p>
            <a:endParaRPr lang="it-IT" dirty="0"/>
          </a:p>
        </p:txBody>
      </p:sp>
      <p:sp>
        <p:nvSpPr>
          <p:cNvPr id="2" name="Segnaposto piè di pagina 1"/>
          <p:cNvSpPr>
            <a:spLocks noGrp="1"/>
          </p:cNvSpPr>
          <p:nvPr>
            <p:ph type="ftr" sz="quarter" idx="11"/>
          </p:nvPr>
        </p:nvSpPr>
        <p:spPr/>
        <p:txBody>
          <a:bodyPr/>
          <a:lstStyle/>
          <a:p>
            <a:r>
              <a:rPr lang="en-US" smtClean="0"/>
              <a:t>www.consorzioenergiatoscana.it</a:t>
            </a:r>
            <a:endParaRPr lang="en-US" dirty="0"/>
          </a:p>
        </p:txBody>
      </p:sp>
      <p:sp>
        <p:nvSpPr>
          <p:cNvPr id="3" name="Segnaposto numero diapositiva 2"/>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144607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1000"/>
                                        <p:tgtEl>
                                          <p:spTgt spid="7">
                                            <p:txEl>
                                              <p:pRg st="0" end="0"/>
                                            </p:txEl>
                                          </p:spTgt>
                                        </p:tgtEl>
                                      </p:cBhvr>
                                    </p:animEffect>
                                    <p:anim calcmode="lin" valueType="num">
                                      <p:cBhvr>
                                        <p:cTn id="1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1000"/>
                                        <p:tgtEl>
                                          <p:spTgt spid="7">
                                            <p:txEl>
                                              <p:pRg st="1" end="1"/>
                                            </p:txEl>
                                          </p:spTgt>
                                        </p:tgtEl>
                                      </p:cBhvr>
                                    </p:animEffect>
                                    <p:anim calcmode="lin" valueType="num">
                                      <p:cBhvr>
                                        <p:cTn id="2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1000"/>
                                        <p:tgtEl>
                                          <p:spTgt spid="7">
                                            <p:txEl>
                                              <p:pRg st="2" end="2"/>
                                            </p:txEl>
                                          </p:spTgt>
                                        </p:tgtEl>
                                      </p:cBhvr>
                                    </p:animEffect>
                                    <p:anim calcmode="lin" valueType="num">
                                      <p:cBhvr>
                                        <p:cTn id="3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animEffect transition="in" filter="fade">
                                      <p:cBhvr>
                                        <p:cTn id="43" dur="1000"/>
                                        <p:tgtEl>
                                          <p:spTgt spid="7">
                                            <p:txEl>
                                              <p:pRg st="4" end="4"/>
                                            </p:txEl>
                                          </p:spTgt>
                                        </p:tgtEl>
                                      </p:cBhvr>
                                    </p:animEffect>
                                    <p:anim calcmode="lin" valueType="num">
                                      <p:cBhvr>
                                        <p:cTn id="44"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7">
                                            <p:txEl>
                                              <p:pRg st="5" end="5"/>
                                            </p:txEl>
                                          </p:spTgt>
                                        </p:tgtEl>
                                        <p:attrNameLst>
                                          <p:attrName>style.visibility</p:attrName>
                                        </p:attrNameLst>
                                      </p:cBhvr>
                                      <p:to>
                                        <p:strVal val="visible"/>
                                      </p:to>
                                    </p:set>
                                    <p:animEffect transition="in" filter="fade">
                                      <p:cBhvr>
                                        <p:cTn id="50" dur="1000"/>
                                        <p:tgtEl>
                                          <p:spTgt spid="7">
                                            <p:txEl>
                                              <p:pRg st="5" end="5"/>
                                            </p:txEl>
                                          </p:spTgt>
                                        </p:tgtEl>
                                      </p:cBhvr>
                                    </p:animEffect>
                                    <p:anim calcmode="lin" valueType="num">
                                      <p:cBhvr>
                                        <p:cTn id="51"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7">
                                            <p:txEl>
                                              <p:pRg st="6" end="6"/>
                                            </p:txEl>
                                          </p:spTgt>
                                        </p:tgtEl>
                                        <p:attrNameLst>
                                          <p:attrName>style.visibility</p:attrName>
                                        </p:attrNameLst>
                                      </p:cBhvr>
                                      <p:to>
                                        <p:strVal val="visible"/>
                                      </p:to>
                                    </p:set>
                                    <p:animEffect transition="in" filter="fade">
                                      <p:cBhvr>
                                        <p:cTn id="57" dur="1000"/>
                                        <p:tgtEl>
                                          <p:spTgt spid="7">
                                            <p:txEl>
                                              <p:pRg st="6" end="6"/>
                                            </p:txEl>
                                          </p:spTgt>
                                        </p:tgtEl>
                                      </p:cBhvr>
                                    </p:animEffect>
                                    <p:anim calcmode="lin" valueType="num">
                                      <p:cBhvr>
                                        <p:cTn id="58"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7">
                                            <p:txEl>
                                              <p:pRg st="7" end="7"/>
                                            </p:txEl>
                                          </p:spTgt>
                                        </p:tgtEl>
                                        <p:attrNameLst>
                                          <p:attrName>style.visibility</p:attrName>
                                        </p:attrNameLst>
                                      </p:cBhvr>
                                      <p:to>
                                        <p:strVal val="visible"/>
                                      </p:to>
                                    </p:set>
                                    <p:animEffect transition="in" filter="fade">
                                      <p:cBhvr>
                                        <p:cTn id="64" dur="1000"/>
                                        <p:tgtEl>
                                          <p:spTgt spid="7">
                                            <p:txEl>
                                              <p:pRg st="7" end="7"/>
                                            </p:txEl>
                                          </p:spTgt>
                                        </p:tgtEl>
                                      </p:cBhvr>
                                    </p:animEffect>
                                    <p:anim calcmode="lin" valueType="num">
                                      <p:cBhvr>
                                        <p:cTn id="65"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sz="3600" dirty="0" smtClean="0"/>
              <a:t>Risparmio Economico</a:t>
            </a:r>
            <a:endParaRPr lang="it-IT" sz="3600" dirty="0"/>
          </a:p>
        </p:txBody>
      </p:sp>
      <p:graphicFrame>
        <p:nvGraphicFramePr>
          <p:cNvPr id="13" name="Segnaposto contenuto 12"/>
          <p:cNvGraphicFramePr>
            <a:graphicFrameLocks noGrp="1"/>
          </p:cNvGraphicFramePr>
          <p:nvPr>
            <p:ph idx="1"/>
            <p:extLst>
              <p:ext uri="{D42A27DB-BD31-4B8C-83A1-F6EECF244321}">
                <p14:modId xmlns:p14="http://schemas.microsoft.com/office/powerpoint/2010/main" val="1754294765"/>
              </p:ext>
            </p:extLst>
          </p:nvPr>
        </p:nvGraphicFramePr>
        <p:xfrm>
          <a:off x="4784725" y="1447800"/>
          <a:ext cx="5195888"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Segnaposto testo 9"/>
          <p:cNvSpPr>
            <a:spLocks noGrp="1"/>
          </p:cNvSpPr>
          <p:nvPr>
            <p:ph type="body" sz="half" idx="2"/>
          </p:nvPr>
        </p:nvSpPr>
        <p:spPr/>
        <p:txBody>
          <a:bodyPr>
            <a:normAutofit/>
          </a:bodyPr>
          <a:lstStyle/>
          <a:p>
            <a:pPr algn="just"/>
            <a:r>
              <a:rPr lang="it-IT" sz="1800" dirty="0" smtClean="0"/>
              <a:t>Ad oggi il Consorzio «acquista»:</a:t>
            </a:r>
          </a:p>
          <a:p>
            <a:pPr algn="just"/>
            <a:r>
              <a:rPr lang="it-IT" sz="1800" dirty="0" smtClean="0"/>
              <a:t>circa 600 </a:t>
            </a:r>
            <a:r>
              <a:rPr lang="it-IT" sz="1800" dirty="0" err="1"/>
              <a:t>GWh</a:t>
            </a:r>
            <a:r>
              <a:rPr lang="it-IT" sz="1800" dirty="0"/>
              <a:t> di energia elettrica, che rappresentano circa la metà del Volume di energia consumata dagli Enti Pubblici </a:t>
            </a:r>
            <a:r>
              <a:rPr lang="it-IT" sz="1800" dirty="0" smtClean="0"/>
              <a:t>Toscani</a:t>
            </a:r>
          </a:p>
          <a:p>
            <a:pPr algn="just"/>
            <a:r>
              <a:rPr lang="it-IT" sz="1800" dirty="0"/>
              <a:t>circa </a:t>
            </a:r>
            <a:r>
              <a:rPr lang="it-IT" sz="1800" dirty="0" smtClean="0"/>
              <a:t>36.000.000 </a:t>
            </a:r>
            <a:r>
              <a:rPr lang="it-IT" sz="1800" dirty="0"/>
              <a:t>mc di gas naturale</a:t>
            </a:r>
          </a:p>
          <a:p>
            <a:pPr algn="just"/>
            <a:endParaRPr lang="it-IT" sz="1800" dirty="0"/>
          </a:p>
        </p:txBody>
      </p:sp>
      <p:sp>
        <p:nvSpPr>
          <p:cNvPr id="2" name="Segnaposto piè di pagina 1"/>
          <p:cNvSpPr>
            <a:spLocks noGrp="1"/>
          </p:cNvSpPr>
          <p:nvPr>
            <p:ph type="ftr" sz="quarter" idx="11"/>
          </p:nvPr>
        </p:nvSpPr>
        <p:spPr/>
        <p:txBody>
          <a:bodyPr/>
          <a:lstStyle/>
          <a:p>
            <a:r>
              <a:rPr lang="en-US" smtClean="0"/>
              <a:t>www.consorzioenergiatoscana.it</a:t>
            </a:r>
            <a:endParaRPr lang="en-US" dirty="0"/>
          </a:p>
        </p:txBody>
      </p:sp>
      <p:sp>
        <p:nvSpPr>
          <p:cNvPr id="3" name="Segnaposto numero diapositiva 2"/>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62365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t>Risparmio Economico</a:t>
            </a:r>
          </a:p>
        </p:txBody>
      </p:sp>
      <p:sp>
        <p:nvSpPr>
          <p:cNvPr id="20" name="Segnaposto testo 19"/>
          <p:cNvSpPr>
            <a:spLocks noGrp="1"/>
          </p:cNvSpPr>
          <p:nvPr>
            <p:ph type="body" idx="1"/>
          </p:nvPr>
        </p:nvSpPr>
        <p:spPr/>
        <p:txBody>
          <a:bodyPr/>
          <a:lstStyle/>
          <a:p>
            <a:r>
              <a:rPr lang="it-IT" dirty="0" smtClean="0"/>
              <a:t>Energia Elettrica: </a:t>
            </a:r>
          </a:p>
        </p:txBody>
      </p:sp>
      <p:graphicFrame>
        <p:nvGraphicFramePr>
          <p:cNvPr id="25" name="Segnaposto contenuto 24"/>
          <p:cNvGraphicFramePr>
            <a:graphicFrameLocks noGrp="1"/>
          </p:cNvGraphicFramePr>
          <p:nvPr>
            <p:ph sz="half" idx="2"/>
            <p:extLst>
              <p:ext uri="{D42A27DB-BD31-4B8C-83A1-F6EECF244321}">
                <p14:modId xmlns:p14="http://schemas.microsoft.com/office/powerpoint/2010/main" val="2014947242"/>
              </p:ext>
            </p:extLst>
          </p:nvPr>
        </p:nvGraphicFramePr>
        <p:xfrm>
          <a:off x="1103313" y="2514600"/>
          <a:ext cx="4395786" cy="3235960"/>
        </p:xfrm>
        <a:graphic>
          <a:graphicData uri="http://schemas.openxmlformats.org/drawingml/2006/table">
            <a:tbl>
              <a:tblPr firstRow="1" bandRow="1">
                <a:tableStyleId>{00A15C55-8517-42AA-B614-E9B94910E393}</a:tableStyleId>
              </a:tblPr>
              <a:tblGrid>
                <a:gridCol w="843053"/>
                <a:gridCol w="1554480"/>
                <a:gridCol w="1998253"/>
              </a:tblGrid>
              <a:tr h="370840">
                <a:tc>
                  <a:txBody>
                    <a:bodyPr/>
                    <a:lstStyle/>
                    <a:p>
                      <a:r>
                        <a:rPr lang="it-IT" dirty="0" smtClean="0"/>
                        <a:t>Anno</a:t>
                      </a:r>
                    </a:p>
                  </a:txBody>
                  <a:tcPr/>
                </a:tc>
                <a:tc>
                  <a:txBody>
                    <a:bodyPr/>
                    <a:lstStyle/>
                    <a:p>
                      <a:r>
                        <a:rPr lang="it-IT" dirty="0" smtClean="0"/>
                        <a:t>Risparmio Vs CONSIP</a:t>
                      </a:r>
                    </a:p>
                  </a:txBody>
                  <a:tcPr/>
                </a:tc>
                <a:tc>
                  <a:txBody>
                    <a:bodyPr/>
                    <a:lstStyle/>
                    <a:p>
                      <a:r>
                        <a:rPr lang="it-IT" dirty="0" smtClean="0"/>
                        <a:t>Riferimento CONSIP</a:t>
                      </a:r>
                      <a:endParaRPr lang="it-IT" dirty="0"/>
                    </a:p>
                  </a:txBody>
                  <a:tcPr/>
                </a:tc>
              </a:tr>
              <a:tr h="370840">
                <a:tc>
                  <a:txBody>
                    <a:bodyPr/>
                    <a:lstStyle/>
                    <a:p>
                      <a:r>
                        <a:rPr lang="it-IT" dirty="0" smtClean="0"/>
                        <a:t>2015</a:t>
                      </a:r>
                    </a:p>
                  </a:txBody>
                  <a:tcPr/>
                </a:tc>
                <a:tc>
                  <a:txBody>
                    <a:bodyPr/>
                    <a:lstStyle/>
                    <a:p>
                      <a:r>
                        <a:rPr lang="it-IT" dirty="0" smtClean="0"/>
                        <a:t>€ 8.553.000</a:t>
                      </a:r>
                      <a:endParaRPr lang="it-IT" dirty="0"/>
                    </a:p>
                  </a:txBody>
                  <a:tcPr/>
                </a:tc>
                <a:tc>
                  <a:txBody>
                    <a:bodyPr/>
                    <a:lstStyle/>
                    <a:p>
                      <a:r>
                        <a:rPr lang="it-IT" sz="1800" dirty="0" err="1" smtClean="0"/>
                        <a:t>Ener</a:t>
                      </a:r>
                      <a:r>
                        <a:rPr lang="it-IT" sz="1800" dirty="0" smtClean="0"/>
                        <a:t>. Elettrica 11</a:t>
                      </a:r>
                      <a:endParaRPr lang="it-IT" sz="1800" dirty="0"/>
                    </a:p>
                  </a:txBody>
                  <a:tcPr/>
                </a:tc>
              </a:tr>
              <a:tr h="370840">
                <a:tc>
                  <a:txBody>
                    <a:bodyPr/>
                    <a:lstStyle/>
                    <a:p>
                      <a:r>
                        <a:rPr lang="it-IT" dirty="0" smtClean="0"/>
                        <a:t>2014</a:t>
                      </a:r>
                    </a:p>
                  </a:txBody>
                  <a:tcPr/>
                </a:tc>
                <a:tc>
                  <a:txBody>
                    <a:bodyPr/>
                    <a:lstStyle/>
                    <a:p>
                      <a:r>
                        <a:rPr lang="it-IT" dirty="0" smtClean="0"/>
                        <a:t>€ 1.326.000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11</a:t>
                      </a:r>
                    </a:p>
                  </a:txBody>
                  <a:tcPr/>
                </a:tc>
              </a:tr>
              <a:tr h="370840">
                <a:tc>
                  <a:txBody>
                    <a:bodyPr/>
                    <a:lstStyle/>
                    <a:p>
                      <a:r>
                        <a:rPr lang="it-IT" dirty="0" smtClean="0"/>
                        <a:t>2013</a:t>
                      </a:r>
                      <a:endParaRPr lang="it-IT" dirty="0"/>
                    </a:p>
                  </a:txBody>
                  <a:tcPr/>
                </a:tc>
                <a:tc>
                  <a:txBody>
                    <a:bodyPr/>
                    <a:lstStyle/>
                    <a:p>
                      <a:r>
                        <a:rPr lang="it-IT" dirty="0" smtClean="0"/>
                        <a:t>€ 3.586.000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10</a:t>
                      </a:r>
                    </a:p>
                  </a:txBody>
                  <a:tcPr/>
                </a:tc>
              </a:tr>
              <a:tr h="370840">
                <a:tc>
                  <a:txBody>
                    <a:bodyPr/>
                    <a:lstStyle/>
                    <a:p>
                      <a:r>
                        <a:rPr lang="it-IT" dirty="0" smtClean="0"/>
                        <a:t>2012</a:t>
                      </a:r>
                      <a:endParaRPr lang="it-IT" dirty="0"/>
                    </a:p>
                  </a:txBody>
                  <a:tcPr/>
                </a:tc>
                <a:tc>
                  <a:txBody>
                    <a:bodyPr/>
                    <a:lstStyle/>
                    <a:p>
                      <a:r>
                        <a:rPr lang="it-IT" dirty="0" smtClean="0"/>
                        <a:t>€ 1.600.000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9</a:t>
                      </a:r>
                    </a:p>
                  </a:txBody>
                  <a:tcPr/>
                </a:tc>
              </a:tr>
              <a:tr h="370840">
                <a:tc>
                  <a:txBody>
                    <a:bodyPr/>
                    <a:lstStyle/>
                    <a:p>
                      <a:r>
                        <a:rPr lang="it-IT" dirty="0" smtClean="0"/>
                        <a:t>2011</a:t>
                      </a:r>
                      <a:endParaRPr lang="it-IT" dirty="0"/>
                    </a:p>
                  </a:txBody>
                  <a:tcPr/>
                </a:tc>
                <a:tc>
                  <a:txBody>
                    <a:bodyPr/>
                    <a:lstStyle/>
                    <a:p>
                      <a:r>
                        <a:rPr lang="it-IT" dirty="0" smtClean="0"/>
                        <a:t>€ 3.465.000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8</a:t>
                      </a:r>
                    </a:p>
                  </a:txBody>
                  <a:tcPr/>
                </a:tc>
              </a:tr>
              <a:tr h="370840">
                <a:tc>
                  <a:txBody>
                    <a:bodyPr/>
                    <a:lstStyle/>
                    <a:p>
                      <a:r>
                        <a:rPr lang="it-IT" dirty="0" smtClean="0"/>
                        <a:t>2010</a:t>
                      </a:r>
                      <a:endParaRPr lang="it-IT" dirty="0"/>
                    </a:p>
                  </a:txBody>
                  <a:tcPr/>
                </a:tc>
                <a:tc>
                  <a:txBody>
                    <a:bodyPr/>
                    <a:lstStyle/>
                    <a:p>
                      <a:r>
                        <a:rPr lang="it-IT" dirty="0" smtClean="0"/>
                        <a:t>€ 2.250.000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7</a:t>
                      </a:r>
                    </a:p>
                  </a:txBody>
                  <a:tcPr/>
                </a:tc>
              </a:tr>
              <a:tr h="370840">
                <a:tc>
                  <a:txBody>
                    <a:bodyPr/>
                    <a:lstStyle/>
                    <a:p>
                      <a:r>
                        <a:rPr lang="it-IT" dirty="0" smtClean="0"/>
                        <a:t>2009</a:t>
                      </a:r>
                      <a:endParaRPr lang="it-IT" dirty="0"/>
                    </a:p>
                  </a:txBody>
                  <a:tcPr/>
                </a:tc>
                <a:tc>
                  <a:txBody>
                    <a:bodyPr/>
                    <a:lstStyle/>
                    <a:p>
                      <a:r>
                        <a:rPr lang="it-IT" dirty="0" smtClean="0"/>
                        <a:t>€ 1.216.000</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800" dirty="0" err="1" smtClean="0"/>
                        <a:t>Ener</a:t>
                      </a:r>
                      <a:r>
                        <a:rPr lang="it-IT" sz="1800" dirty="0" smtClean="0"/>
                        <a:t>. Elettrica 6</a:t>
                      </a:r>
                    </a:p>
                  </a:txBody>
                  <a:tcPr/>
                </a:tc>
              </a:tr>
            </a:tbl>
          </a:graphicData>
        </a:graphic>
      </p:graphicFrame>
      <p:sp>
        <p:nvSpPr>
          <p:cNvPr id="22" name="Segnaposto testo 21"/>
          <p:cNvSpPr>
            <a:spLocks noGrp="1"/>
          </p:cNvSpPr>
          <p:nvPr>
            <p:ph type="body" sz="quarter" idx="3"/>
          </p:nvPr>
        </p:nvSpPr>
        <p:spPr/>
        <p:txBody>
          <a:bodyPr/>
          <a:lstStyle/>
          <a:p>
            <a:r>
              <a:rPr lang="it-IT" dirty="0" smtClean="0"/>
              <a:t>Gas Naturale: </a:t>
            </a:r>
          </a:p>
        </p:txBody>
      </p:sp>
      <p:graphicFrame>
        <p:nvGraphicFramePr>
          <p:cNvPr id="26" name="Segnaposto contenuto 25"/>
          <p:cNvGraphicFramePr>
            <a:graphicFrameLocks noGrp="1"/>
          </p:cNvGraphicFramePr>
          <p:nvPr>
            <p:ph sz="quarter" idx="4"/>
            <p:extLst>
              <p:ext uri="{D42A27DB-BD31-4B8C-83A1-F6EECF244321}">
                <p14:modId xmlns:p14="http://schemas.microsoft.com/office/powerpoint/2010/main" val="3444275908"/>
              </p:ext>
            </p:extLst>
          </p:nvPr>
        </p:nvGraphicFramePr>
        <p:xfrm>
          <a:off x="5654675" y="2514600"/>
          <a:ext cx="4395789" cy="1752600"/>
        </p:xfrm>
        <a:graphic>
          <a:graphicData uri="http://schemas.openxmlformats.org/drawingml/2006/table">
            <a:tbl>
              <a:tblPr firstRow="1" bandRow="1">
                <a:tableStyleId>{93296810-A885-4BE3-A3E7-6D5BEEA58F35}</a:tableStyleId>
              </a:tblPr>
              <a:tblGrid>
                <a:gridCol w="1098822"/>
                <a:gridCol w="1410789"/>
                <a:gridCol w="1886178"/>
              </a:tblGrid>
              <a:tr h="370840">
                <a:tc>
                  <a:txBody>
                    <a:bodyPr/>
                    <a:lstStyle/>
                    <a:p>
                      <a:r>
                        <a:rPr lang="it-IT" dirty="0" smtClean="0"/>
                        <a:t>Anno Termico</a:t>
                      </a:r>
                    </a:p>
                  </a:txBody>
                  <a:tcPr/>
                </a:tc>
                <a:tc>
                  <a:txBody>
                    <a:bodyPr/>
                    <a:lstStyle/>
                    <a:p>
                      <a:r>
                        <a:rPr lang="it-IT" dirty="0" smtClean="0"/>
                        <a:t>Risparmio Vs CONSIP</a:t>
                      </a:r>
                    </a:p>
                  </a:txBody>
                  <a:tcPr/>
                </a:tc>
                <a:tc>
                  <a:txBody>
                    <a:bodyPr/>
                    <a:lstStyle/>
                    <a:p>
                      <a:r>
                        <a:rPr lang="it-IT" dirty="0" smtClean="0"/>
                        <a:t>Riferimento CONSIP</a:t>
                      </a:r>
                      <a:endParaRPr lang="it-IT" dirty="0"/>
                    </a:p>
                  </a:txBody>
                  <a:tcPr/>
                </a:tc>
              </a:tr>
              <a:tr h="370840">
                <a:tc>
                  <a:txBody>
                    <a:bodyPr/>
                    <a:lstStyle/>
                    <a:p>
                      <a:r>
                        <a:rPr lang="it-IT" sz="1800" u="none" strike="noStrike" kern="1200" baseline="0" dirty="0" smtClean="0"/>
                        <a:t>2014/15 </a:t>
                      </a:r>
                      <a:endParaRPr lang="it-IT" sz="1800" b="0" i="0" u="none" strike="noStrike" kern="1200" baseline="0" dirty="0" smtClean="0">
                        <a:solidFill>
                          <a:schemeClr val="dk1"/>
                        </a:solidFill>
                        <a:latin typeface="+mn-lt"/>
                        <a:ea typeface="+mn-ea"/>
                        <a:cs typeface="+mn-cs"/>
                      </a:endParaRPr>
                    </a:p>
                  </a:txBody>
                  <a:tcPr/>
                </a:tc>
                <a:tc>
                  <a:txBody>
                    <a:bodyPr/>
                    <a:lstStyle/>
                    <a:p>
                      <a:r>
                        <a:rPr lang="it-IT" dirty="0" smtClean="0"/>
                        <a:t>€ 1.925.000</a:t>
                      </a:r>
                      <a:endParaRPr lang="it-IT" dirty="0"/>
                    </a:p>
                  </a:txBody>
                  <a:tcPr/>
                </a:tc>
                <a:tc>
                  <a:txBody>
                    <a:bodyPr/>
                    <a:lstStyle/>
                    <a:p>
                      <a:r>
                        <a:rPr lang="it-IT" sz="1800" u="none" strike="noStrike" kern="1200" baseline="0" dirty="0" smtClean="0"/>
                        <a:t>Gas Naturale 6 </a:t>
                      </a:r>
                      <a:endParaRPr lang="it-IT" sz="1800" b="0" i="0" u="none" strike="noStrike" kern="1200" baseline="0" dirty="0" smtClean="0">
                        <a:solidFill>
                          <a:schemeClr val="dk1"/>
                        </a:solidFill>
                        <a:latin typeface="+mn-lt"/>
                        <a:ea typeface="+mn-ea"/>
                        <a:cs typeface="+mn-cs"/>
                      </a:endParaRPr>
                    </a:p>
                  </a:txBody>
                  <a:tcPr/>
                </a:tc>
              </a:tr>
              <a:tr h="370840">
                <a:tc>
                  <a:txBody>
                    <a:bodyPr/>
                    <a:lstStyle/>
                    <a:p>
                      <a:r>
                        <a:rPr lang="it-IT" sz="1800" u="none" strike="noStrike" kern="1200" baseline="0" dirty="0" smtClean="0"/>
                        <a:t>2013/14</a:t>
                      </a:r>
                      <a:endParaRPr lang="it-IT" sz="1800" b="0" i="0" u="none" strike="noStrike" kern="1200" baseline="0" dirty="0" smtClean="0">
                        <a:solidFill>
                          <a:schemeClr val="dk1"/>
                        </a:solidFill>
                        <a:latin typeface="+mn-lt"/>
                        <a:ea typeface="+mn-ea"/>
                        <a:cs typeface="+mn-cs"/>
                      </a:endParaRPr>
                    </a:p>
                  </a:txBody>
                  <a:tcPr/>
                </a:tc>
                <a:tc>
                  <a:txBody>
                    <a:bodyPr/>
                    <a:lstStyle/>
                    <a:p>
                      <a:r>
                        <a:rPr lang="it-IT" sz="1800" u="none" strike="noStrike" kern="1200" baseline="0" dirty="0" smtClean="0"/>
                        <a:t>€ 1.800.000 </a:t>
                      </a:r>
                      <a:endParaRPr lang="it-IT" sz="1800" b="0" i="0" u="none" strike="noStrike" kern="1200" baseline="0" dirty="0" smtClean="0">
                        <a:solidFill>
                          <a:schemeClr val="dk1"/>
                        </a:solidFill>
                        <a:latin typeface="+mn-lt"/>
                        <a:ea typeface="+mn-ea"/>
                        <a:cs typeface="+mn-cs"/>
                      </a:endParaRPr>
                    </a:p>
                  </a:txBody>
                  <a:tcPr/>
                </a:tc>
                <a:tc>
                  <a:txBody>
                    <a:bodyPr/>
                    <a:lstStyle/>
                    <a:p>
                      <a:r>
                        <a:rPr lang="it-IT" sz="1800" u="none" strike="noStrike" kern="1200" baseline="0" dirty="0" smtClean="0"/>
                        <a:t>Gas Naturale 6 </a:t>
                      </a:r>
                      <a:endParaRPr lang="it-IT" sz="1800" b="0" i="0" u="none" strike="noStrike" kern="1200" baseline="0" dirty="0" smtClean="0">
                        <a:solidFill>
                          <a:schemeClr val="dk1"/>
                        </a:solidFill>
                        <a:latin typeface="+mn-lt"/>
                        <a:ea typeface="+mn-ea"/>
                        <a:cs typeface="+mn-cs"/>
                      </a:endParaRPr>
                    </a:p>
                  </a:txBody>
                  <a:tcPr/>
                </a:tc>
              </a:tr>
              <a:tr h="370840">
                <a:tc>
                  <a:txBody>
                    <a:bodyPr/>
                    <a:lstStyle/>
                    <a:p>
                      <a:r>
                        <a:rPr lang="it-IT" sz="1800" u="none" strike="noStrike" kern="1200" baseline="0" dirty="0" smtClean="0"/>
                        <a:t>2012/13</a:t>
                      </a:r>
                      <a:endParaRPr lang="it-IT" sz="1800" b="0" i="0" u="none" strike="noStrike" kern="1200" baseline="0" dirty="0" smtClean="0">
                        <a:solidFill>
                          <a:schemeClr val="dk1"/>
                        </a:solidFill>
                        <a:latin typeface="+mn-lt"/>
                        <a:ea typeface="+mn-ea"/>
                        <a:cs typeface="+mn-cs"/>
                      </a:endParaRPr>
                    </a:p>
                  </a:txBody>
                  <a:tcPr/>
                </a:tc>
                <a:tc>
                  <a:txBody>
                    <a:bodyPr/>
                    <a:lstStyle/>
                    <a:p>
                      <a:r>
                        <a:rPr lang="it-IT" sz="1800" u="none" strike="noStrike" kern="1200" baseline="0" dirty="0" smtClean="0"/>
                        <a:t>€ 1.250.000</a:t>
                      </a:r>
                      <a:endParaRPr lang="it-IT" sz="1800" b="0" i="0" u="none" strike="noStrike" kern="1200" baseline="0" dirty="0" smtClean="0">
                        <a:solidFill>
                          <a:schemeClr val="dk1"/>
                        </a:solidFill>
                        <a:latin typeface="+mn-lt"/>
                        <a:ea typeface="+mn-ea"/>
                        <a:cs typeface="+mn-cs"/>
                      </a:endParaRPr>
                    </a:p>
                  </a:txBody>
                  <a:tcPr/>
                </a:tc>
                <a:tc>
                  <a:txBody>
                    <a:bodyPr/>
                    <a:lstStyle/>
                    <a:p>
                      <a:r>
                        <a:rPr lang="it-IT" sz="1800" u="none" strike="noStrike" kern="1200" baseline="0" dirty="0" smtClean="0"/>
                        <a:t>Gas Naturale 5 </a:t>
                      </a:r>
                      <a:endParaRPr lang="it-IT" sz="1800" b="0" i="0" u="none" strike="noStrike" kern="1200" baseline="0" dirty="0" smtClean="0">
                        <a:solidFill>
                          <a:schemeClr val="dk1"/>
                        </a:solidFill>
                        <a:latin typeface="+mn-lt"/>
                        <a:ea typeface="+mn-ea"/>
                        <a:cs typeface="+mn-cs"/>
                      </a:endParaRPr>
                    </a:p>
                  </a:txBody>
                  <a:tcPr/>
                </a:tc>
              </a:tr>
            </a:tbl>
          </a:graphicData>
        </a:graphic>
      </p:graphicFrame>
      <p:sp>
        <p:nvSpPr>
          <p:cNvPr id="27" name="Rettangolo 26"/>
          <p:cNvSpPr/>
          <p:nvPr/>
        </p:nvSpPr>
        <p:spPr>
          <a:xfrm>
            <a:off x="1336040" y="5804654"/>
            <a:ext cx="3930884" cy="369332"/>
          </a:xfrm>
          <a:prstGeom prst="rect">
            <a:avLst/>
          </a:prstGeom>
        </p:spPr>
        <p:txBody>
          <a:bodyPr wrap="none">
            <a:spAutoFit/>
          </a:bodyPr>
          <a:lstStyle/>
          <a:p>
            <a:r>
              <a:rPr lang="it-IT" dirty="0"/>
              <a:t>Risparmio di € 22.000.000 in 7 anni</a:t>
            </a:r>
          </a:p>
        </p:txBody>
      </p:sp>
      <p:sp>
        <p:nvSpPr>
          <p:cNvPr id="28" name="Rettangolo 27"/>
          <p:cNvSpPr/>
          <p:nvPr/>
        </p:nvSpPr>
        <p:spPr>
          <a:xfrm>
            <a:off x="5951342" y="5804654"/>
            <a:ext cx="3802644" cy="369332"/>
          </a:xfrm>
          <a:prstGeom prst="rect">
            <a:avLst/>
          </a:prstGeom>
        </p:spPr>
        <p:txBody>
          <a:bodyPr wrap="none">
            <a:spAutoFit/>
          </a:bodyPr>
          <a:lstStyle/>
          <a:p>
            <a:r>
              <a:rPr lang="it-IT" dirty="0"/>
              <a:t>Risparmio di € 5.000.000 in 3 anni</a:t>
            </a:r>
          </a:p>
        </p:txBody>
      </p:sp>
      <p:sp>
        <p:nvSpPr>
          <p:cNvPr id="3" name="Segnaposto piè di pagina 2"/>
          <p:cNvSpPr>
            <a:spLocks noGrp="1"/>
          </p:cNvSpPr>
          <p:nvPr>
            <p:ph type="ftr" sz="quarter" idx="11"/>
          </p:nvPr>
        </p:nvSpPr>
        <p:spPr/>
        <p:txBody>
          <a:bodyPr/>
          <a:lstStyle/>
          <a:p>
            <a:r>
              <a:rPr lang="en-US" smtClean="0"/>
              <a:t>www.consorzioenergiatoscana.it</a:t>
            </a:r>
            <a:endParaRPr lang="en-US" dirty="0"/>
          </a:p>
        </p:txBody>
      </p:sp>
      <p:sp>
        <p:nvSpPr>
          <p:cNvPr id="4" name="Segnaposto numero diapositiva 3"/>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392220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00"/>
                                        <p:tgtEl>
                                          <p:spTgt spid="20">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Effect transition="in" filter="wipe(down)">
                                      <p:cBhvr>
                                        <p:cTn id="18" dur="500"/>
                                        <p:tgtEl>
                                          <p:spTgt spid="22">
                                            <p:txEl>
                                              <p:pRg st="0" end="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500"/>
                                        <p:tgtEl>
                                          <p:spTgt spid="2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down)">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2" grpId="0" build="p"/>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54954" y="1143000"/>
            <a:ext cx="5092906" cy="1574808"/>
          </a:xfrm>
        </p:spPr>
        <p:txBody>
          <a:bodyPr>
            <a:normAutofit fontScale="90000"/>
          </a:bodyPr>
          <a:lstStyle/>
          <a:p>
            <a:r>
              <a:rPr lang="it-IT" dirty="0" smtClean="0"/>
              <a:t>Efficienza Energetica: Protocollo di Intesa RT e CET</a:t>
            </a:r>
            <a:endParaRPr lang="it-IT" dirty="0"/>
          </a:p>
        </p:txBody>
      </p:sp>
      <p:pic>
        <p:nvPicPr>
          <p:cNvPr id="7" name="Segnaposto immagine 6"/>
          <p:cNvPicPr>
            <a:picLocks noGrp="1" noChangeAspect="1"/>
          </p:cNvPicPr>
          <p:nvPr>
            <p:ph type="pic" idx="1"/>
          </p:nvPr>
        </p:nvPicPr>
        <p:blipFill>
          <a:blip r:embed="rId2">
            <a:extLst>
              <a:ext uri="{28A0092B-C50C-407E-A947-70E740481C1C}">
                <a14:useLocalDpi xmlns:a14="http://schemas.microsoft.com/office/drawing/2010/main" val="0"/>
              </a:ext>
            </a:extLst>
          </a:blip>
          <a:srcRect l="15972" r="15972"/>
          <a:stretch>
            <a:fillRect/>
          </a:stretch>
        </p:blipFill>
        <p:spPr/>
      </p:pic>
      <p:sp>
        <p:nvSpPr>
          <p:cNvPr id="4" name="Segnaposto testo 3"/>
          <p:cNvSpPr>
            <a:spLocks noGrp="1"/>
          </p:cNvSpPr>
          <p:nvPr>
            <p:ph type="body" sz="half" idx="2"/>
          </p:nvPr>
        </p:nvSpPr>
        <p:spPr>
          <a:xfrm>
            <a:off x="1154954" y="2717808"/>
            <a:ext cx="5084979" cy="2997192"/>
          </a:xfrm>
        </p:spPr>
        <p:txBody>
          <a:bodyPr>
            <a:normAutofit/>
          </a:bodyPr>
          <a:lstStyle/>
          <a:p>
            <a:pPr algn="just"/>
            <a:r>
              <a:rPr lang="it-IT" dirty="0" smtClean="0"/>
              <a:t>Con il DGR </a:t>
            </a:r>
            <a:r>
              <a:rPr lang="it-IT" dirty="0"/>
              <a:t>n.152 del 03/03/2014 “Accordo tra Regione Toscana e CET per favorire lo sviluppo dell'efficienza energetica, la diffusione delle energie rinnovabili e l'attuazione di un "grande progetto" ai sensi dell'art. 8 DM 28/12/2012</a:t>
            </a:r>
            <a:r>
              <a:rPr lang="it-IT" dirty="0" smtClean="0"/>
              <a:t>”, Regione Toscana e CET hanno stipulato un  </a:t>
            </a:r>
            <a:r>
              <a:rPr lang="it-IT" dirty="0"/>
              <a:t>Protocollo di Intesa </a:t>
            </a:r>
            <a:r>
              <a:rPr lang="it-IT" dirty="0" smtClean="0"/>
              <a:t>con </a:t>
            </a:r>
            <a:r>
              <a:rPr lang="it-IT" dirty="0"/>
              <a:t>lo scopo di individuare e realizzare sul territorio toscano iniziative e progetti inerenti lo sviluppo delle tematiche dell’efficienza energetica, della sostenibilità ambientale, delle energie rinnovabili, che </a:t>
            </a:r>
            <a:r>
              <a:rPr lang="it-IT" dirty="0" smtClean="0"/>
              <a:t>coinvolgano </a:t>
            </a:r>
            <a:r>
              <a:rPr lang="it-IT" dirty="0"/>
              <a:t>l’Ente Regione, gli Enti locali, le strutture sanitarie regionali e, in generale, le Pubbliche Amministrazioni con sedi nell’ambito regionale, comprese le strutture periferiche dello Stato.</a:t>
            </a:r>
          </a:p>
          <a:p>
            <a:endParaRPr lang="it-IT" dirty="0"/>
          </a:p>
        </p:txBody>
      </p:sp>
      <p:sp>
        <p:nvSpPr>
          <p:cNvPr id="5" name="Segnaposto piè di pagina 4"/>
          <p:cNvSpPr>
            <a:spLocks noGrp="1"/>
          </p:cNvSpPr>
          <p:nvPr>
            <p:ph type="ftr" sz="quarter" idx="11"/>
          </p:nvPr>
        </p:nvSpPr>
        <p:spPr/>
        <p:txBody>
          <a:bodyPr/>
          <a:lstStyle/>
          <a:p>
            <a:r>
              <a:rPr lang="en-US" smtClean="0"/>
              <a:t>www.consorzioenergiatoscana.it</a:t>
            </a:r>
            <a:endParaRPr lang="en-US" dirty="0"/>
          </a:p>
        </p:txBody>
      </p:sp>
      <p:sp>
        <p:nvSpPr>
          <p:cNvPr id="6" name="Segnaposto numero diapositiva 5"/>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4043798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54954" y="1143000"/>
            <a:ext cx="5092906" cy="1574808"/>
          </a:xfrm>
        </p:spPr>
        <p:txBody>
          <a:bodyPr/>
          <a:lstStyle/>
          <a:p>
            <a:r>
              <a:rPr lang="it-IT" dirty="0" smtClean="0"/>
              <a:t>Efficienza Energetica: Accordo Quadro</a:t>
            </a:r>
            <a:endParaRPr lang="it-IT" dirty="0"/>
          </a:p>
        </p:txBody>
      </p:sp>
      <p:pic>
        <p:nvPicPr>
          <p:cNvPr id="7" name="Segnaposto immagine 6"/>
          <p:cNvPicPr>
            <a:picLocks noGrp="1" noChangeAspect="1"/>
          </p:cNvPicPr>
          <p:nvPr>
            <p:ph type="pic" idx="1"/>
          </p:nvPr>
        </p:nvPicPr>
        <p:blipFill>
          <a:blip r:embed="rId2">
            <a:extLst>
              <a:ext uri="{28A0092B-C50C-407E-A947-70E740481C1C}">
                <a14:useLocalDpi xmlns:a14="http://schemas.microsoft.com/office/drawing/2010/main" val="0"/>
              </a:ext>
            </a:extLst>
          </a:blip>
          <a:srcRect l="15000" r="15000"/>
          <a:stretch>
            <a:fillRect/>
          </a:stretch>
        </p:blipFill>
        <p:spPr/>
      </p:pic>
      <p:sp>
        <p:nvSpPr>
          <p:cNvPr id="4" name="Segnaposto testo 3"/>
          <p:cNvSpPr>
            <a:spLocks noGrp="1"/>
          </p:cNvSpPr>
          <p:nvPr>
            <p:ph type="body" sz="half" idx="2"/>
          </p:nvPr>
        </p:nvSpPr>
        <p:spPr>
          <a:xfrm>
            <a:off x="1154954" y="3182112"/>
            <a:ext cx="5084979" cy="2532888"/>
          </a:xfrm>
        </p:spPr>
        <p:txBody>
          <a:bodyPr>
            <a:normAutofit/>
          </a:bodyPr>
          <a:lstStyle/>
          <a:p>
            <a:pPr algn="just"/>
            <a:r>
              <a:rPr lang="it-IT" sz="1600" dirty="0" smtClean="0"/>
              <a:t>Il CET, </a:t>
            </a:r>
            <a:r>
              <a:rPr lang="it-IT" sz="1600" dirty="0"/>
              <a:t>in attuazione del protocollo firmato e quale centrale di committenza incaricata dalla Regione Toscana, ha indetto una gara europea dal valore di circa 150 milioni di euro per la stipula di Accordi Quadro di appalti per la realizzazione di servizi energetici, ai sensi dell’articolo 15 d.lgs. </a:t>
            </a:r>
            <a:r>
              <a:rPr lang="it-IT" sz="1600" dirty="0" smtClean="0"/>
              <a:t>115/2008, con lo strumento del Finanziamento Tramite Terzi. </a:t>
            </a:r>
            <a:endParaRPr lang="it-IT" sz="1600" dirty="0"/>
          </a:p>
        </p:txBody>
      </p:sp>
      <p:sp>
        <p:nvSpPr>
          <p:cNvPr id="5" name="Segnaposto piè di pagina 4"/>
          <p:cNvSpPr>
            <a:spLocks noGrp="1"/>
          </p:cNvSpPr>
          <p:nvPr>
            <p:ph type="ftr" sz="quarter" idx="11"/>
          </p:nvPr>
        </p:nvSpPr>
        <p:spPr/>
        <p:txBody>
          <a:bodyPr/>
          <a:lstStyle/>
          <a:p>
            <a:r>
              <a:rPr lang="en-US" smtClean="0"/>
              <a:t>www.consorzioenergiatoscana.it</a:t>
            </a:r>
            <a:endParaRPr lang="en-US" dirty="0"/>
          </a:p>
        </p:txBody>
      </p:sp>
      <p:sp>
        <p:nvSpPr>
          <p:cNvPr id="6" name="Segnaposto numero diapositiva 5"/>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1443618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7027" y="1143000"/>
            <a:ext cx="5092906" cy="1574808"/>
          </a:xfrm>
        </p:spPr>
        <p:txBody>
          <a:bodyPr/>
          <a:lstStyle/>
          <a:p>
            <a:r>
              <a:rPr lang="it-IT" dirty="0"/>
              <a:t>Efficienza Energetica: Accordo Quadro</a:t>
            </a:r>
          </a:p>
        </p:txBody>
      </p:sp>
      <p:pic>
        <p:nvPicPr>
          <p:cNvPr id="8" name="Segnaposto immagine 7"/>
          <p:cNvPicPr>
            <a:picLocks noGrp="1" noChangeAspect="1"/>
          </p:cNvPicPr>
          <p:nvPr>
            <p:ph type="pic" idx="1"/>
          </p:nvPr>
        </p:nvPicPr>
        <p:blipFill>
          <a:blip r:embed="rId2">
            <a:extLst>
              <a:ext uri="{28A0092B-C50C-407E-A947-70E740481C1C}">
                <a14:useLocalDpi xmlns:a14="http://schemas.microsoft.com/office/drawing/2010/main" val="0"/>
              </a:ext>
            </a:extLst>
          </a:blip>
          <a:srcRect l="1474" r="1474"/>
          <a:stretch>
            <a:fillRect/>
          </a:stretch>
        </p:blipFill>
        <p:spPr>
          <a:xfrm>
            <a:off x="6345238" y="1344168"/>
            <a:ext cx="4225925" cy="4572000"/>
          </a:xfrm>
        </p:spPr>
      </p:pic>
      <p:sp>
        <p:nvSpPr>
          <p:cNvPr id="4" name="Segnaposto testo 3"/>
          <p:cNvSpPr>
            <a:spLocks noGrp="1"/>
          </p:cNvSpPr>
          <p:nvPr>
            <p:ph type="body" sz="half" idx="2"/>
          </p:nvPr>
        </p:nvSpPr>
        <p:spPr>
          <a:xfrm>
            <a:off x="1154954" y="3163824"/>
            <a:ext cx="5084979" cy="2551176"/>
          </a:xfrm>
        </p:spPr>
        <p:txBody>
          <a:bodyPr>
            <a:normAutofit lnSpcReduction="10000"/>
          </a:bodyPr>
          <a:lstStyle/>
          <a:p>
            <a:r>
              <a:rPr lang="it-IT" sz="2200" dirty="0" smtClean="0"/>
              <a:t>La gara è stata indetta ai sensi dell’art. 59 del </a:t>
            </a:r>
            <a:r>
              <a:rPr lang="it-IT" sz="2200" dirty="0" err="1" smtClean="0"/>
              <a:t>d.lgs</a:t>
            </a:r>
            <a:r>
              <a:rPr lang="it-IT" sz="2200" dirty="0" smtClean="0"/>
              <a:t> 163/06, commi 5 e 8:</a:t>
            </a:r>
            <a:endParaRPr lang="it-IT" sz="1800" dirty="0" smtClean="0"/>
          </a:p>
          <a:p>
            <a:pPr lvl="1"/>
            <a:r>
              <a:rPr lang="it-IT" sz="1700" dirty="0" smtClean="0"/>
              <a:t>Comma 5: Accordo concluso con più operatori</a:t>
            </a:r>
          </a:p>
          <a:p>
            <a:pPr lvl="1"/>
            <a:r>
              <a:rPr lang="it-IT" sz="1700" dirty="0" smtClean="0"/>
              <a:t>Comma 8: Singoli appalti affidati a seguito di rilancio del confronto competitivo fra gli operatori</a:t>
            </a:r>
          </a:p>
          <a:p>
            <a:endParaRPr lang="it-IT" dirty="0"/>
          </a:p>
        </p:txBody>
      </p:sp>
      <p:sp>
        <p:nvSpPr>
          <p:cNvPr id="5" name="Segnaposto piè di pagina 4"/>
          <p:cNvSpPr>
            <a:spLocks noGrp="1"/>
          </p:cNvSpPr>
          <p:nvPr>
            <p:ph type="ftr" sz="quarter" idx="11"/>
          </p:nvPr>
        </p:nvSpPr>
        <p:spPr/>
        <p:txBody>
          <a:bodyPr/>
          <a:lstStyle/>
          <a:p>
            <a:r>
              <a:rPr lang="en-US" smtClean="0"/>
              <a:t>www.consorzioenergiatoscana.it</a:t>
            </a:r>
            <a:endParaRPr lang="en-US" dirty="0"/>
          </a:p>
        </p:txBody>
      </p:sp>
      <p:sp>
        <p:nvSpPr>
          <p:cNvPr id="6" name="Segnaposto numero diapositiva 5"/>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227776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293</TotalTime>
  <Words>1119</Words>
  <Application>Microsoft Office PowerPoint</Application>
  <PresentationFormat>Widescreen</PresentationFormat>
  <Paragraphs>193</Paragraphs>
  <Slides>18</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Calibri</vt:lpstr>
      <vt:lpstr>Century Gothic</vt:lpstr>
      <vt:lpstr>Times New Roman</vt:lpstr>
      <vt:lpstr>Wingdings 3</vt:lpstr>
      <vt:lpstr>Ione</vt:lpstr>
      <vt:lpstr>Risparmio economico ed efficienza energetica</vt:lpstr>
      <vt:lpstr>La Società Consortile Energia Toscana (C.E.T.)</vt:lpstr>
      <vt:lpstr>Enti Associati</vt:lpstr>
      <vt:lpstr>Risparmio Economico</vt:lpstr>
      <vt:lpstr>Risparmio Economico</vt:lpstr>
      <vt:lpstr>Risparmio Economico</vt:lpstr>
      <vt:lpstr>Efficienza Energetica: Protocollo di Intesa RT e CET</vt:lpstr>
      <vt:lpstr>Efficienza Energetica: Accordo Quadro</vt:lpstr>
      <vt:lpstr>Efficienza Energetica: Accordo Quadro</vt:lpstr>
      <vt:lpstr>L’Accordo Quadro è un EPC</vt:lpstr>
      <vt:lpstr>Accordo Quadro: linee di intervento</vt:lpstr>
      <vt:lpstr>Accordo Quadro: «stato di avanzamento»</vt:lpstr>
      <vt:lpstr>Accordo Quadro</vt:lpstr>
      <vt:lpstr>Accordo Quadro - Step</vt:lpstr>
      <vt:lpstr>Accordo Quadro - Step</vt:lpstr>
      <vt:lpstr>Accordo Quadro: Tempistiche</vt:lpstr>
      <vt:lpstr>Accordo Quadro – Oneri per gli ENTI</vt:lpstr>
      <vt:lpstr>Grazie per l’attenzione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Risparmio economico ed efficienza energetica</dc:title>
  <dc:creator>Luca Perni</dc:creator>
  <cp:lastModifiedBy>Luca Perni</cp:lastModifiedBy>
  <cp:revision>38</cp:revision>
  <dcterms:created xsi:type="dcterms:W3CDTF">2014-11-19T14:50:11Z</dcterms:created>
  <dcterms:modified xsi:type="dcterms:W3CDTF">2014-11-27T16:16:40Z</dcterms:modified>
</cp:coreProperties>
</file>